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09" r:id="rId3"/>
    <p:sldId id="348" r:id="rId4"/>
    <p:sldId id="310" r:id="rId6"/>
    <p:sldId id="355" r:id="rId7"/>
    <p:sldId id="343" r:id="rId8"/>
    <p:sldId id="342" r:id="rId9"/>
    <p:sldId id="345" r:id="rId10"/>
    <p:sldId id="344" r:id="rId11"/>
    <p:sldId id="314" r:id="rId1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AE7"/>
    <a:srgbClr val="293340"/>
    <a:srgbClr val="3A5063"/>
    <a:srgbClr val="4476E3"/>
    <a:srgbClr val="B97FFF"/>
    <a:srgbClr val="4D68E2"/>
    <a:srgbClr val="6148DF"/>
    <a:srgbClr val="F7AC12"/>
    <a:srgbClr val="00A98F"/>
    <a:srgbClr val="FAC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899" autoAdjust="0"/>
    <p:restoredTop sz="94660"/>
  </p:normalViewPr>
  <p:slideViewPr>
    <p:cSldViewPr>
      <p:cViewPr varScale="1">
        <p:scale>
          <a:sx n="85" d="100"/>
          <a:sy n="85" d="100"/>
        </p:scale>
        <p:origin x="78" y="348"/>
      </p:cViewPr>
      <p:guideLst>
        <p:guide orient="horz" pos="2098"/>
        <p:guide pos="37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fld id="{0F71685D-8EE4-435D-AB20-3DCCBA5207D5}" type="datetimeFigureOut">
              <a:rPr lang="zh-CN" altLang="en-US"/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5FF3C18A-78C7-4F3E-B5B6-1FCE2D8663E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rgbClr val="4476E3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CD5818A-0F35-488C-9E98-27961E72B7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911F1D-FB4D-40ED-883E-EA2DD4233A3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29354-FE1A-46B6-8D21-0217BD377A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471-433A-4FD4-AFE5-D9FB54E23AB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21216" y="116632"/>
            <a:ext cx="1318946" cy="83555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29354-FE1A-46B6-8D21-0217BD377A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471-433A-4FD4-AFE5-D9FB54E23ABC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-19049"/>
            <a:ext cx="12192000" cy="6877050"/>
          </a:xfrm>
          <a:prstGeom prst="rect">
            <a:avLst/>
          </a:prstGeom>
          <a:solidFill>
            <a:srgbClr val="0D99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12E2-2DE2-4CE0-A0C8-A24B5E608F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0241-9EAF-411F-95F7-4D58D7BADF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D26-DB17-41E1-B30B-EFD308980F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358D-784D-4FB0-B56B-D7EF062EDD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85B-CC63-4D7F-85F6-54B6752961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065-4FC9-440A-B6A0-C8C301A91D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037AA-D335-4814-BA0E-B72F5E2BE9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8318-5C17-4743-BAB0-DC8050241F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F275-7604-4A0F-96F7-60CF5574BF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3378-8EF4-47D7-85B4-7BF5EC66A8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4A70-7D72-4E61-9B39-110E542C3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19FC-D891-432E-BA31-7838929EDA4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477A-B57A-48A9-8452-1C44CA9093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B62B-5F33-4410-84FF-A9211A09F7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CE37-FBE9-4859-B246-4078B08E46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2B630-40E0-465B-87C1-24A09C822F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B4CA-D6D5-4E14-BC47-95C0663A0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9E12-4609-4B44-B1F5-DB3FA3758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7D27-B0AB-4A58-9CF9-29E0B33E1C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BE1FC-DDE5-43C0-A423-B3CD84E8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29354-FE1A-46B6-8D21-0217BD377A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471-433A-4FD4-AFE5-D9FB54E23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3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29354-FE1A-46B6-8D21-0217BD377A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471-433A-4FD4-AFE5-D9FB54E23AB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79037AA-D335-4814-BA0E-B72F5E2BE9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7308318-5C17-4743-BAB0-DC8050241F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anose="020B0503020204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3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95325" y="2998470"/>
            <a:ext cx="10948670" cy="16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0" eaLnBrk="1" fontAlgn="auto" latinLnBrk="0" hangingPunct="1">
              <a:lnSpc>
                <a:spcPts val="626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626745" algn="l"/>
              </a:tabLst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DicomNetwork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latinLnBrk="0" hangingPunct="1">
              <a:lnSpc>
                <a:spcPts val="626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Filecoin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的医学影像存储及网络诊断平台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logo白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5360" y="308610"/>
            <a:ext cx="1864995" cy="775335"/>
          </a:xfrm>
          <a:prstGeom prst="rect">
            <a:avLst/>
          </a:prstGeom>
        </p:spPr>
      </p:pic>
      <p:pic>
        <p:nvPicPr>
          <p:cNvPr id="5" name="图片 4" descr="dicomnetwor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198880"/>
            <a:ext cx="3924300" cy="1337945"/>
          </a:xfrm>
          <a:prstGeom prst="rect">
            <a:avLst/>
          </a:prstGeom>
        </p:spPr>
      </p:pic>
      <p:pic>
        <p:nvPicPr>
          <p:cNvPr id="6" name="图片 5" descr="图片12"/>
          <p:cNvPicPr>
            <a:picLocks noChangeAspect="1"/>
          </p:cNvPicPr>
          <p:nvPr/>
        </p:nvPicPr>
        <p:blipFill>
          <a:blip r:embed="rId3">
            <a:alphaModFix amt="60000"/>
          </a:blip>
          <a:srcRect r="49026" b="32788"/>
          <a:stretch>
            <a:fillRect/>
          </a:stretch>
        </p:blipFill>
        <p:spPr>
          <a:xfrm rot="1200000">
            <a:off x="5844540" y="582295"/>
            <a:ext cx="7911465" cy="7926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610485" y="1027430"/>
            <a:ext cx="1329055" cy="1350010"/>
          </a:xfrm>
          <a:prstGeom prst="ellipse">
            <a:avLst/>
          </a:prstGeom>
          <a:solidFill>
            <a:srgbClr val="00B0F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9" name="图片 48" descr="微信图片_20210722153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0305" y="861060"/>
            <a:ext cx="1669415" cy="1669415"/>
          </a:xfrm>
          <a:prstGeom prst="rect">
            <a:avLst/>
          </a:prstGeom>
        </p:spPr>
      </p:pic>
      <p:sp>
        <p:nvSpPr>
          <p:cNvPr id="74" name="Shape 2022"/>
          <p:cNvSpPr txBox="1"/>
          <p:nvPr/>
        </p:nvSpPr>
        <p:spPr>
          <a:xfrm>
            <a:off x="446034" y="332753"/>
            <a:ext cx="5194656" cy="495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核心团队介绍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336530" y="1020445"/>
            <a:ext cx="1336675" cy="1336675"/>
          </a:xfrm>
          <a:prstGeom prst="ellipse">
            <a:avLst/>
          </a:prstGeom>
          <a:solidFill>
            <a:srgbClr val="00B0F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438265" y="1027430"/>
            <a:ext cx="1336675" cy="1336675"/>
          </a:xfrm>
          <a:prstGeom prst="ellipse">
            <a:avLst/>
          </a:prstGeom>
          <a:solidFill>
            <a:srgbClr val="00B0F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97705" y="1031240"/>
            <a:ext cx="1336675" cy="1336675"/>
          </a:xfrm>
          <a:prstGeom prst="ellipse">
            <a:avLst/>
          </a:prstGeom>
          <a:solidFill>
            <a:srgbClr val="00B0F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0" name="文本框 23"/>
          <p:cNvSpPr txBox="1"/>
          <p:nvPr/>
        </p:nvSpPr>
        <p:spPr>
          <a:xfrm>
            <a:off x="4295775" y="2565400"/>
            <a:ext cx="1718310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defRPr sz="1200"/>
            </a:pPr>
            <a:r>
              <a:rPr sz="1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sz="1600" b="1">
                <a:solidFill>
                  <a:srgbClr val="22AAE7"/>
                </a:solidFill>
                <a:latin typeface="黑体" panose="02010609060101010101" charset="-122"/>
                <a:ea typeface="黑体" panose="02010609060101010101" charset="-122"/>
              </a:rPr>
              <a:t>Michael Karin</a:t>
            </a:r>
            <a:endParaRPr sz="16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defRPr sz="1200"/>
            </a:pPr>
            <a:r>
              <a:rPr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CMS</a:t>
            </a:r>
            <a:endParaRPr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6" name="文本框 23"/>
          <p:cNvSpPr txBox="1"/>
          <p:nvPr/>
        </p:nvSpPr>
        <p:spPr>
          <a:xfrm>
            <a:off x="2198370" y="2558415"/>
            <a:ext cx="2192020" cy="10147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defRPr sz="1200"/>
            </a:pPr>
            <a:r>
              <a:rPr sz="1600" b="1">
                <a:solidFill>
                  <a:srgbClr val="22AAE7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Babar M khan</a:t>
            </a:r>
            <a:endParaRPr sz="16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CEO</a:t>
            </a:r>
            <a:endParaRPr lang="en-US" altLang="zh-CN" sz="16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sz="14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Chief Investment Officer</a:t>
            </a:r>
            <a:endParaRPr sz="1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23"/>
          <p:cNvSpPr txBox="1"/>
          <p:nvPr/>
        </p:nvSpPr>
        <p:spPr>
          <a:xfrm>
            <a:off x="10024110" y="2574925"/>
            <a:ext cx="1894840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defRPr sz="1200"/>
            </a:pPr>
            <a:r>
              <a:rPr sz="1600" b="1">
                <a:solidFill>
                  <a:srgbClr val="22AAE7"/>
                </a:solidFill>
                <a:latin typeface="黑体" panose="02010609060101010101" charset="-122"/>
                <a:ea typeface="黑体" panose="02010609060101010101" charset="-122"/>
              </a:rPr>
              <a:t>Mariya</a:t>
            </a:r>
            <a:r>
              <a:rPr lang="en-US" sz="1600" b="1">
                <a:solidFill>
                  <a:srgbClr val="22AAE7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sz="1600" b="1">
                <a:solidFill>
                  <a:srgbClr val="22AAE7"/>
                </a:solidFill>
                <a:latin typeface="黑体" panose="02010609060101010101" charset="-122"/>
                <a:ea typeface="黑体" panose="02010609060101010101" charset="-122"/>
              </a:rPr>
              <a:t>Ebirayim</a:t>
            </a:r>
            <a:endParaRPr sz="1600" b="1">
              <a:solidFill>
                <a:srgbClr val="22AAE7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defRPr sz="1200"/>
            </a:pPr>
            <a:r>
              <a:rPr lang="en-US" sz="1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CBO</a:t>
            </a:r>
            <a:endParaRPr lang="en-US" sz="16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" name="图片 10" descr="-s-img-CM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715" y="1109345"/>
            <a:ext cx="1192530" cy="1192530"/>
          </a:xfrm>
          <a:prstGeom prst="rect">
            <a:avLst/>
          </a:prstGeom>
        </p:spPr>
      </p:pic>
      <p:pic>
        <p:nvPicPr>
          <p:cNvPr id="12" name="图片 11" descr="img-Mariy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1094105"/>
            <a:ext cx="1187450" cy="120078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230620" y="1038860"/>
            <a:ext cx="3499485" cy="2128520"/>
            <a:chOff x="6800" y="1303"/>
            <a:chExt cx="5511" cy="3352"/>
          </a:xfrm>
        </p:grpSpPr>
        <p:pic>
          <p:nvPicPr>
            <p:cNvPr id="305" name="图片 6" descr="图片 6"/>
            <p:cNvPicPr>
              <a:picLocks noChangeAspect="1"/>
            </p:cNvPicPr>
            <p:nvPr/>
          </p:nvPicPr>
          <p:blipFill>
            <a:blip r:embed="rId4"/>
            <a:srcRect l="4262" t="2531" r="3589" b="38956"/>
            <a:stretch>
              <a:fillRect/>
            </a:stretch>
          </p:blipFill>
          <p:spPr>
            <a:xfrm>
              <a:off x="7227" y="1395"/>
              <a:ext cx="1928" cy="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ln w="12700">
              <a:miter lim="400000"/>
              <a:headEnd/>
              <a:tailEnd/>
            </a:ln>
          </p:spPr>
        </p:pic>
        <p:sp>
          <p:nvSpPr>
            <p:cNvPr id="309" name="文本框 20"/>
            <p:cNvSpPr txBox="1"/>
            <p:nvPr/>
          </p:nvSpPr>
          <p:spPr>
            <a:xfrm>
              <a:off x="6800" y="3736"/>
              <a:ext cx="2815" cy="91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algn="ctr">
                <a:defRPr sz="1200"/>
              </a:pPr>
              <a:r>
                <a:rPr sz="1600" b="1">
                  <a:solidFill>
                    <a:srgbClr val="22AAE7"/>
                  </a:solidFill>
                  <a:latin typeface="黑体" panose="02010609060101010101" charset="-122"/>
                  <a:ea typeface="黑体" panose="02010609060101010101" charset="-122"/>
                </a:rPr>
                <a:t>Franklin Jiang</a:t>
              </a:r>
              <a:endParaRPr sz="1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defRPr sz="1200"/>
              </a:pPr>
              <a:r>
                <a:rPr sz="16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  </a:t>
              </a:r>
              <a:r>
                <a:rPr lang="en-US" sz="16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CTO</a:t>
              </a:r>
              <a:endParaRPr 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206" y="1303"/>
              <a:ext cx="2105" cy="2126"/>
            </a:xfrm>
            <a:prstGeom prst="ellipse">
              <a:avLst/>
            </a:pr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46" name="Picture 1" descr="A person in a suit and tie&#10;&#10;Description automatically generated with medium confid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4851" r="2469" b="20929"/>
          <a:stretch>
            <a:fillRect/>
          </a:stretch>
        </p:blipFill>
        <p:spPr>
          <a:xfrm>
            <a:off x="8472170" y="1124585"/>
            <a:ext cx="1163955" cy="119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文本框 23"/>
          <p:cNvSpPr txBox="1"/>
          <p:nvPr/>
        </p:nvSpPr>
        <p:spPr>
          <a:xfrm>
            <a:off x="8190865" y="2594610"/>
            <a:ext cx="164401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indent="0" algn="ctr">
              <a:buNone/>
            </a:pPr>
            <a:r>
              <a:rPr sz="1600" b="1" dirty="0">
                <a:solidFill>
                  <a:srgbClr val="22AAE7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Najeeb Zaidi</a:t>
            </a:r>
            <a:endParaRPr sz="1600" b="1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indent="0" algn="ctr">
              <a:buNone/>
            </a:pPr>
            <a:r>
              <a:rPr sz="16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CFO &amp; CRO</a:t>
            </a:r>
            <a:endParaRPr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7875905" y="4220845"/>
            <a:ext cx="3844290" cy="2059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445770" y="4005580"/>
            <a:ext cx="7461885" cy="2299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atinLnBrk="0">
              <a:lnSpc>
                <a:spcPts val="2460"/>
              </a:lnSpc>
            </a:pPr>
            <a:r>
              <a:rPr lang="en-US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SINSO </a:t>
            </a:r>
            <a:r>
              <a:rPr lang="zh-CN" altLang="en-US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总部位于新加坡，</a:t>
            </a:r>
            <a:endParaRPr lang="zh-CN" altLang="en-US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zh-CN" altLang="en-US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核心团队来自加拿大、美国、中国、巴基斯坦、日本</a:t>
            </a:r>
            <a:r>
              <a:rPr lang="en-US" altLang="zh-CN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</a:t>
            </a:r>
            <a:endParaRPr lang="zh-CN" altLang="en-US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en-US" altLang="zh-CN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en-US" altLang="zh-CN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Filecoin</a:t>
            </a:r>
            <a:r>
              <a:rPr lang="zh-CN" altLang="en-US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全球第一届加速营</a:t>
            </a:r>
            <a:r>
              <a:rPr lang="en-US" altLang="zh-CN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top11</a:t>
            </a:r>
            <a:r>
              <a:rPr lang="zh-CN" altLang="en-US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项目；</a:t>
            </a:r>
            <a:endParaRPr lang="zh-CN" altLang="en-US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zh-CN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获得协议实验室官方</a:t>
            </a:r>
            <a:r>
              <a:rPr lang="en-US" altLang="zh-CN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grant;</a:t>
            </a:r>
            <a:endParaRPr lang="en-US" altLang="zh-CN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endParaRPr lang="en-US" altLang="zh-CN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zh-CN" altLang="en-US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目前已经获得完成上百万美元的种子轮投资；</a:t>
            </a:r>
            <a:endParaRPr lang="zh-CN" altLang="en-US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2" name="图片 21" descr="logo白字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25" y="1341120"/>
            <a:ext cx="1682750" cy="6997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022"/>
          <p:cNvSpPr txBox="1"/>
          <p:nvPr/>
        </p:nvSpPr>
        <p:spPr>
          <a:xfrm>
            <a:off x="446034" y="332753"/>
            <a:ext cx="5194656" cy="495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DicomNetwork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介绍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89320" y="1772920"/>
            <a:ext cx="6220460" cy="4192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atinLnBrk="0">
              <a:lnSpc>
                <a:spcPts val="2460"/>
              </a:lnSpc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DicomNetwork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是基于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Fielcoin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医学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影像存储和网络诊断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平台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DicomNetwork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是基于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SINSO Getway</a:t>
            </a:r>
            <a:endParaRPr lang="en-US" altLang="zh-CN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组件的核心应用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之一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DicomNetwork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包含了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二个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组件：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、基于邮件驱动的工作流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、基于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DICOM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通信协议的数据采集和展现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SDK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460"/>
              </a:lnSpc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26720" y="1820545"/>
          <a:ext cx="5238115" cy="322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467850" imgH="6127750" progId="Paint.Picture">
                  <p:embed/>
                </p:oleObj>
              </mc:Choice>
              <mc:Fallback>
                <p:oleObj name="" r:id="rId2" imgW="9467850" imgH="6127750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6720" y="1820545"/>
                        <a:ext cx="5238115" cy="3228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片 206" descr="画板 1"/>
          <p:cNvPicPr>
            <a:picLocks noChangeAspect="1"/>
          </p:cNvPicPr>
          <p:nvPr/>
        </p:nvPicPr>
        <p:blipFill>
          <a:blip r:embed="rId1"/>
          <a:srcRect t="23319" b="38787"/>
          <a:stretch>
            <a:fillRect/>
          </a:stretch>
        </p:blipFill>
        <p:spPr>
          <a:xfrm>
            <a:off x="-328930" y="3841750"/>
            <a:ext cx="4655185" cy="992505"/>
          </a:xfrm>
          <a:prstGeom prst="rect">
            <a:avLst/>
          </a:prstGeom>
        </p:spPr>
      </p:pic>
      <p:pic>
        <p:nvPicPr>
          <p:cNvPr id="208" name="图片 207" descr="画板 1"/>
          <p:cNvPicPr>
            <a:picLocks noChangeAspect="1"/>
          </p:cNvPicPr>
          <p:nvPr/>
        </p:nvPicPr>
        <p:blipFill>
          <a:blip r:embed="rId1"/>
          <a:srcRect t="23319" b="38787"/>
          <a:stretch>
            <a:fillRect/>
          </a:stretch>
        </p:blipFill>
        <p:spPr>
          <a:xfrm>
            <a:off x="-324485" y="3841750"/>
            <a:ext cx="4655185" cy="992505"/>
          </a:xfrm>
          <a:prstGeom prst="rect">
            <a:avLst/>
          </a:prstGeom>
        </p:spPr>
      </p:pic>
      <p:grpSp>
        <p:nvGrpSpPr>
          <p:cNvPr id="209" name="组合 208"/>
          <p:cNvGrpSpPr/>
          <p:nvPr/>
        </p:nvGrpSpPr>
        <p:grpSpPr>
          <a:xfrm>
            <a:off x="335915" y="850484"/>
            <a:ext cx="12647295" cy="5393885"/>
            <a:chOff x="723" y="1889"/>
            <a:chExt cx="18090" cy="8326"/>
          </a:xfrm>
        </p:grpSpPr>
        <p:pic>
          <p:nvPicPr>
            <p:cNvPr id="210" name="图片 209" descr="画板 1"/>
            <p:cNvPicPr>
              <a:picLocks noChangeAspect="1"/>
            </p:cNvPicPr>
            <p:nvPr/>
          </p:nvPicPr>
          <p:blipFill>
            <a:blip r:embed="rId1"/>
            <a:srcRect t="23319" b="38787"/>
            <a:stretch>
              <a:fillRect/>
            </a:stretch>
          </p:blipFill>
          <p:spPr>
            <a:xfrm>
              <a:off x="4333" y="8656"/>
              <a:ext cx="6338" cy="1351"/>
            </a:xfrm>
            <a:prstGeom prst="rect">
              <a:avLst/>
            </a:prstGeom>
          </p:spPr>
        </p:pic>
        <p:grpSp>
          <p:nvGrpSpPr>
            <p:cNvPr id="211" name="组合 210"/>
            <p:cNvGrpSpPr/>
            <p:nvPr/>
          </p:nvGrpSpPr>
          <p:grpSpPr>
            <a:xfrm>
              <a:off x="723" y="1889"/>
              <a:ext cx="18090" cy="8326"/>
              <a:chOff x="723" y="1889"/>
              <a:chExt cx="18090" cy="8326"/>
            </a:xfrm>
          </p:grpSpPr>
          <p:grpSp>
            <p:nvGrpSpPr>
              <p:cNvPr id="212" name="组合 211"/>
              <p:cNvGrpSpPr/>
              <p:nvPr/>
            </p:nvGrpSpPr>
            <p:grpSpPr>
              <a:xfrm>
                <a:off x="723" y="2107"/>
                <a:ext cx="18090" cy="8108"/>
                <a:chOff x="473075" y="563880"/>
                <a:chExt cx="11008731" cy="4892379"/>
              </a:xfrm>
            </p:grpSpPr>
            <p:sp>
              <p:nvSpPr>
                <p:cNvPr id="213" name="椭圆 212"/>
                <p:cNvSpPr/>
                <p:nvPr/>
              </p:nvSpPr>
              <p:spPr>
                <a:xfrm>
                  <a:off x="1852295" y="563880"/>
                  <a:ext cx="837565" cy="837565"/>
                </a:xfrm>
                <a:prstGeom prst="ellipse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4" name="文本框 213"/>
                <p:cNvSpPr txBox="1"/>
                <p:nvPr/>
              </p:nvSpPr>
              <p:spPr>
                <a:xfrm>
                  <a:off x="1769110" y="737235"/>
                  <a:ext cx="1026160" cy="48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400" dirty="0">
                      <a:solidFill>
                        <a:schemeClr val="bg1"/>
                      </a:solidFill>
                    </a:rPr>
                    <a:t>Data</a:t>
                  </a:r>
                  <a:endParaRPr lang="en-US" altLang="zh-CN" sz="1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chemeClr val="bg1"/>
                      </a:solidFill>
                    </a:rPr>
                    <a:t>Production</a:t>
                  </a:r>
                  <a:endParaRPr lang="en-US" altLang="zh-CN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>
                  <a:off x="3442970" y="563880"/>
                  <a:ext cx="837565" cy="837565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6" name="文本框 215"/>
                <p:cNvSpPr txBox="1"/>
                <p:nvPr/>
              </p:nvSpPr>
              <p:spPr>
                <a:xfrm>
                  <a:off x="3353436" y="737235"/>
                  <a:ext cx="1026160" cy="48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  <a:effectLst/>
                    </a:rPr>
                    <a:t>Data</a:t>
                  </a:r>
                  <a:endParaRPr lang="en-US" altLang="zh-CN" sz="1400">
                    <a:solidFill>
                      <a:schemeClr val="tx1"/>
                    </a:solidFill>
                    <a:effectLst/>
                  </a:endParaRPr>
                </a:p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  <a:effectLst/>
                    </a:rPr>
                    <a:t>Refinery</a:t>
                  </a:r>
                  <a:endParaRPr lang="en-US" altLang="zh-CN" sz="140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217" name="椭圆 216"/>
                <p:cNvSpPr/>
                <p:nvPr/>
              </p:nvSpPr>
              <p:spPr>
                <a:xfrm>
                  <a:off x="5073015" y="563880"/>
                  <a:ext cx="837565" cy="837565"/>
                </a:xfrm>
                <a:prstGeom prst="ellipse">
                  <a:avLst/>
                </a:prstGeom>
                <a:solidFill>
                  <a:srgbClr val="59B9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文本框 217"/>
                <p:cNvSpPr txBox="1"/>
                <p:nvPr/>
              </p:nvSpPr>
              <p:spPr>
                <a:xfrm>
                  <a:off x="4984115" y="737235"/>
                  <a:ext cx="1026160" cy="48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400" dirty="0">
                      <a:solidFill>
                        <a:schemeClr val="bg1"/>
                      </a:solidFill>
                    </a:rPr>
                    <a:t>Data</a:t>
                  </a:r>
                  <a:endParaRPr lang="en-US" altLang="zh-CN" sz="1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chemeClr val="bg1"/>
                      </a:solidFill>
                    </a:rPr>
                    <a:t>Curation</a:t>
                  </a:r>
                  <a:endParaRPr lang="en-US" altLang="zh-CN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椭圆 218"/>
                <p:cNvSpPr/>
                <p:nvPr/>
              </p:nvSpPr>
              <p:spPr>
                <a:xfrm>
                  <a:off x="6666220" y="563880"/>
                  <a:ext cx="837565" cy="837565"/>
                </a:xfrm>
                <a:prstGeom prst="ellipse">
                  <a:avLst/>
                </a:prstGeom>
                <a:solidFill>
                  <a:srgbClr val="28D6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0" name="文本框 219"/>
                <p:cNvSpPr txBox="1"/>
                <p:nvPr/>
              </p:nvSpPr>
              <p:spPr>
                <a:xfrm>
                  <a:off x="6571615" y="658337"/>
                  <a:ext cx="1026160" cy="686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400" dirty="0">
                      <a:solidFill>
                        <a:schemeClr val="bg1"/>
                      </a:solidFill>
                    </a:rPr>
                    <a:t>Value</a:t>
                  </a:r>
                  <a:endParaRPr lang="en-US" altLang="zh-CN" sz="1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chemeClr val="bg1"/>
                      </a:solidFill>
                    </a:rPr>
                    <a:t>Generation&amp; Attribution</a:t>
                  </a:r>
                  <a:endParaRPr lang="en-US" altLang="zh-CN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右箭头 13"/>
                <p:cNvSpPr/>
                <p:nvPr/>
              </p:nvSpPr>
              <p:spPr>
                <a:xfrm>
                  <a:off x="2988945" y="932815"/>
                  <a:ext cx="268605" cy="75565"/>
                </a:xfrm>
                <a:prstGeom prst="rightArrow">
                  <a:avLst/>
                </a:prstGeom>
                <a:solidFill>
                  <a:srgbClr val="00AB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2" name="右箭头 14"/>
                <p:cNvSpPr/>
                <p:nvPr/>
              </p:nvSpPr>
              <p:spPr>
                <a:xfrm>
                  <a:off x="4565650" y="929640"/>
                  <a:ext cx="268605" cy="75565"/>
                </a:xfrm>
                <a:prstGeom prst="rightArrow">
                  <a:avLst/>
                </a:prstGeom>
                <a:solidFill>
                  <a:srgbClr val="00AB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3" name="右箭头 15"/>
                <p:cNvSpPr/>
                <p:nvPr/>
              </p:nvSpPr>
              <p:spPr>
                <a:xfrm>
                  <a:off x="6188710" y="929640"/>
                  <a:ext cx="268605" cy="75565"/>
                </a:xfrm>
                <a:prstGeom prst="rightArrow">
                  <a:avLst/>
                </a:prstGeom>
                <a:solidFill>
                  <a:srgbClr val="00AB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224" name="图片 223" descr="文档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05070" y="3499485"/>
                  <a:ext cx="190500" cy="190500"/>
                </a:xfrm>
                <a:prstGeom prst="rect">
                  <a:avLst/>
                </a:prstGeom>
              </p:spPr>
            </p:pic>
            <p:sp>
              <p:nvSpPr>
                <p:cNvPr id="225" name="矩形 224"/>
                <p:cNvSpPr/>
                <p:nvPr/>
              </p:nvSpPr>
              <p:spPr>
                <a:xfrm>
                  <a:off x="2402205" y="1612265"/>
                  <a:ext cx="4648835" cy="843915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/>
                </a:p>
              </p:txBody>
            </p:sp>
            <p:sp>
              <p:nvSpPr>
                <p:cNvPr id="226" name="圆角矩形 34"/>
                <p:cNvSpPr/>
                <p:nvPr/>
              </p:nvSpPr>
              <p:spPr>
                <a:xfrm>
                  <a:off x="2822575" y="1780540"/>
                  <a:ext cx="240030" cy="95885"/>
                </a:xfrm>
                <a:prstGeom prst="roundRect">
                  <a:avLst/>
                </a:prstGeom>
                <a:noFill/>
                <a:ln w="22225">
                  <a:solidFill>
                    <a:srgbClr val="0B84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7" name="菱形 226"/>
                <p:cNvSpPr/>
                <p:nvPr/>
              </p:nvSpPr>
              <p:spPr>
                <a:xfrm>
                  <a:off x="2821305" y="1967865"/>
                  <a:ext cx="241300" cy="130175"/>
                </a:xfrm>
                <a:prstGeom prst="diamond">
                  <a:avLst/>
                </a:prstGeom>
                <a:noFill/>
                <a:ln w="22225">
                  <a:solidFill>
                    <a:srgbClr val="0B84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圆角矩形 48"/>
                <p:cNvSpPr/>
                <p:nvPr/>
              </p:nvSpPr>
              <p:spPr>
                <a:xfrm>
                  <a:off x="2822575" y="2196465"/>
                  <a:ext cx="240030" cy="95885"/>
                </a:xfrm>
                <a:prstGeom prst="roundRect">
                  <a:avLst/>
                </a:prstGeom>
                <a:noFill/>
                <a:ln w="22225">
                  <a:solidFill>
                    <a:srgbClr val="0B84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圆角矩形 49"/>
                <p:cNvSpPr/>
                <p:nvPr/>
              </p:nvSpPr>
              <p:spPr>
                <a:xfrm>
                  <a:off x="3178175" y="1985010"/>
                  <a:ext cx="208280" cy="95885"/>
                </a:xfrm>
                <a:prstGeom prst="roundRect">
                  <a:avLst/>
                </a:prstGeom>
                <a:noFill/>
                <a:ln w="22225">
                  <a:solidFill>
                    <a:srgbClr val="0B84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30" name="直接连接符 229"/>
                <p:cNvCxnSpPr>
                  <a:stCxn id="226" idx="2"/>
                  <a:endCxn id="227" idx="0"/>
                </p:cNvCxnSpPr>
                <p:nvPr/>
              </p:nvCxnSpPr>
              <p:spPr>
                <a:xfrm flipH="1">
                  <a:off x="2941955" y="1882775"/>
                  <a:ext cx="635" cy="91440"/>
                </a:xfrm>
                <a:prstGeom prst="line">
                  <a:avLst/>
                </a:prstGeom>
                <a:ln w="22225">
                  <a:solidFill>
                    <a:srgbClr val="0B84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/>
                <p:cNvCxnSpPr/>
                <p:nvPr/>
              </p:nvCxnSpPr>
              <p:spPr>
                <a:xfrm flipH="1">
                  <a:off x="2941955" y="2098040"/>
                  <a:ext cx="635" cy="91440"/>
                </a:xfrm>
                <a:prstGeom prst="line">
                  <a:avLst/>
                </a:prstGeom>
                <a:ln w="22225">
                  <a:solidFill>
                    <a:srgbClr val="0B84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曲线连接符 66"/>
                <p:cNvCxnSpPr>
                  <a:stCxn id="226" idx="3"/>
                  <a:endCxn id="229" idx="0"/>
                </p:cNvCxnSpPr>
                <p:nvPr/>
              </p:nvCxnSpPr>
              <p:spPr>
                <a:xfrm>
                  <a:off x="3062605" y="1835150"/>
                  <a:ext cx="219710" cy="156210"/>
                </a:xfrm>
                <a:prstGeom prst="curvedConnector2">
                  <a:avLst/>
                </a:prstGeom>
                <a:ln w="22225">
                  <a:solidFill>
                    <a:srgbClr val="0B84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圆角矩形 69"/>
                <p:cNvSpPr/>
                <p:nvPr/>
              </p:nvSpPr>
              <p:spPr>
                <a:xfrm>
                  <a:off x="6175375" y="1780540"/>
                  <a:ext cx="240030" cy="95885"/>
                </a:xfrm>
                <a:prstGeom prst="roundRect">
                  <a:avLst/>
                </a:prstGeom>
                <a:noFill/>
                <a:ln w="22225">
                  <a:solidFill>
                    <a:srgbClr val="0B84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4" name="菱形 233"/>
                <p:cNvSpPr/>
                <p:nvPr/>
              </p:nvSpPr>
              <p:spPr>
                <a:xfrm>
                  <a:off x="6174105" y="1967865"/>
                  <a:ext cx="241300" cy="130175"/>
                </a:xfrm>
                <a:prstGeom prst="diamond">
                  <a:avLst/>
                </a:prstGeom>
                <a:noFill/>
                <a:ln w="22225">
                  <a:solidFill>
                    <a:srgbClr val="0B84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5" name="圆角矩形 85"/>
                <p:cNvSpPr/>
                <p:nvPr/>
              </p:nvSpPr>
              <p:spPr>
                <a:xfrm>
                  <a:off x="6175375" y="2196465"/>
                  <a:ext cx="240030" cy="95885"/>
                </a:xfrm>
                <a:prstGeom prst="roundRect">
                  <a:avLst/>
                </a:prstGeom>
                <a:noFill/>
                <a:ln w="22225">
                  <a:solidFill>
                    <a:srgbClr val="0B84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6" name="圆角矩形 87"/>
                <p:cNvSpPr/>
                <p:nvPr/>
              </p:nvSpPr>
              <p:spPr>
                <a:xfrm>
                  <a:off x="6530975" y="1985010"/>
                  <a:ext cx="208280" cy="95885"/>
                </a:xfrm>
                <a:prstGeom prst="roundRect">
                  <a:avLst/>
                </a:prstGeom>
                <a:noFill/>
                <a:ln w="22225">
                  <a:solidFill>
                    <a:srgbClr val="0B84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37" name="直接连接符 236"/>
                <p:cNvCxnSpPr>
                  <a:stCxn id="233" idx="2"/>
                  <a:endCxn id="234" idx="0"/>
                </p:cNvCxnSpPr>
                <p:nvPr/>
              </p:nvCxnSpPr>
              <p:spPr>
                <a:xfrm flipH="1">
                  <a:off x="6294755" y="1882775"/>
                  <a:ext cx="635" cy="91440"/>
                </a:xfrm>
                <a:prstGeom prst="line">
                  <a:avLst/>
                </a:prstGeom>
                <a:ln w="22225">
                  <a:solidFill>
                    <a:srgbClr val="0B84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/>
                <p:cNvCxnSpPr/>
                <p:nvPr/>
              </p:nvCxnSpPr>
              <p:spPr>
                <a:xfrm flipH="1">
                  <a:off x="6294755" y="2098040"/>
                  <a:ext cx="635" cy="91440"/>
                </a:xfrm>
                <a:prstGeom prst="line">
                  <a:avLst/>
                </a:prstGeom>
                <a:ln w="22225">
                  <a:solidFill>
                    <a:srgbClr val="0B84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曲线连接符 94"/>
                <p:cNvCxnSpPr>
                  <a:stCxn id="233" idx="3"/>
                  <a:endCxn id="236" idx="0"/>
                </p:cNvCxnSpPr>
                <p:nvPr/>
              </p:nvCxnSpPr>
              <p:spPr>
                <a:xfrm>
                  <a:off x="6415405" y="1835150"/>
                  <a:ext cx="219710" cy="156210"/>
                </a:xfrm>
                <a:prstGeom prst="curvedConnector2">
                  <a:avLst/>
                </a:prstGeom>
                <a:ln w="22225">
                  <a:solidFill>
                    <a:srgbClr val="0B84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0" name="矩形 239"/>
                <p:cNvSpPr/>
                <p:nvPr/>
              </p:nvSpPr>
              <p:spPr>
                <a:xfrm>
                  <a:off x="2411730" y="2548890"/>
                  <a:ext cx="4648835" cy="790575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1" name="矩形 240"/>
                <p:cNvSpPr/>
                <p:nvPr/>
              </p:nvSpPr>
              <p:spPr>
                <a:xfrm>
                  <a:off x="2411730" y="3449320"/>
                  <a:ext cx="4648835" cy="898525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2" name="矩形 241"/>
                <p:cNvSpPr/>
                <p:nvPr/>
              </p:nvSpPr>
              <p:spPr>
                <a:xfrm>
                  <a:off x="2411730" y="4457065"/>
                  <a:ext cx="4648835" cy="81915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243" name="图片 242" descr="文档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503420" y="1757680"/>
                  <a:ext cx="577850" cy="57785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4" name="图片 243" descr="文档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08605" y="2682240"/>
                  <a:ext cx="577850" cy="577850"/>
                </a:xfrm>
                <a:prstGeom prst="rect">
                  <a:avLst/>
                </a:prstGeom>
              </p:spPr>
            </p:pic>
            <p:pic>
              <p:nvPicPr>
                <p:cNvPr id="245" name="图片 244" descr="文档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25570" y="2682240"/>
                  <a:ext cx="577850" cy="577850"/>
                </a:xfrm>
                <a:prstGeom prst="rect">
                  <a:avLst/>
                </a:prstGeom>
              </p:spPr>
            </p:pic>
            <p:pic>
              <p:nvPicPr>
                <p:cNvPr id="246" name="图片 245" descr="文档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81270" y="2681605"/>
                  <a:ext cx="577850" cy="577850"/>
                </a:xfrm>
                <a:prstGeom prst="rect">
                  <a:avLst/>
                </a:prstGeom>
              </p:spPr>
            </p:pic>
            <p:pic>
              <p:nvPicPr>
                <p:cNvPr id="247" name="图片 246" descr="文档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88710" y="2681605"/>
                  <a:ext cx="577850" cy="577850"/>
                </a:xfrm>
                <a:prstGeom prst="rect">
                  <a:avLst/>
                </a:prstGeom>
              </p:spPr>
            </p:pic>
            <p:pic>
              <p:nvPicPr>
                <p:cNvPr id="248" name="图片 247" descr="纸箱_封闭_carton_clos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1455" y="3717925"/>
                  <a:ext cx="630555" cy="630555"/>
                </a:xfrm>
                <a:prstGeom prst="rect">
                  <a:avLst/>
                </a:prstGeom>
              </p:spPr>
            </p:pic>
            <p:pic>
              <p:nvPicPr>
                <p:cNvPr id="249" name="图片 248" descr="纸箱_封闭_carton_clos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29635" y="3717925"/>
                  <a:ext cx="630555" cy="630555"/>
                </a:xfrm>
                <a:prstGeom prst="rect">
                  <a:avLst/>
                </a:prstGeom>
              </p:spPr>
            </p:pic>
            <p:pic>
              <p:nvPicPr>
                <p:cNvPr id="250" name="图片 249" descr="纸箱_封闭_carton_clos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34485" y="3717925"/>
                  <a:ext cx="630555" cy="630555"/>
                </a:xfrm>
                <a:prstGeom prst="rect">
                  <a:avLst/>
                </a:prstGeom>
              </p:spPr>
            </p:pic>
            <p:pic>
              <p:nvPicPr>
                <p:cNvPr id="251" name="图片 250" descr="纸箱_封闭_carton_clos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96560" y="3717925"/>
                  <a:ext cx="630555" cy="630555"/>
                </a:xfrm>
                <a:prstGeom prst="rect">
                  <a:avLst/>
                </a:prstGeom>
              </p:spPr>
            </p:pic>
            <p:pic>
              <p:nvPicPr>
                <p:cNvPr id="252" name="图片 251" descr="纸箱_封闭_carton_clos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10300" y="3717925"/>
                  <a:ext cx="630555" cy="630555"/>
                </a:xfrm>
                <a:prstGeom prst="rect">
                  <a:avLst/>
                </a:prstGeom>
              </p:spPr>
            </p:pic>
            <p:pic>
              <p:nvPicPr>
                <p:cNvPr id="253" name="图片 252" descr="纸箱_carton(1)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76800" y="3740150"/>
                  <a:ext cx="518160" cy="593090"/>
                </a:xfrm>
                <a:prstGeom prst="rect">
                  <a:avLst/>
                </a:prstGeom>
              </p:spPr>
            </p:pic>
            <p:cxnSp>
              <p:nvCxnSpPr>
                <p:cNvPr id="254" name="直接连接符 253"/>
                <p:cNvCxnSpPr>
                  <a:stCxn id="264" idx="3"/>
                </p:cNvCxnSpPr>
                <p:nvPr/>
              </p:nvCxnSpPr>
              <p:spPr>
                <a:xfrm flipH="1">
                  <a:off x="4156075" y="2127885"/>
                  <a:ext cx="553720" cy="897255"/>
                </a:xfrm>
                <a:prstGeom prst="line">
                  <a:avLst/>
                </a:prstGeom>
                <a:ln w="12700">
                  <a:solidFill>
                    <a:srgbClr val="FE9B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/>
                <p:cNvCxnSpPr>
                  <a:stCxn id="264" idx="5"/>
                </p:cNvCxnSpPr>
                <p:nvPr/>
              </p:nvCxnSpPr>
              <p:spPr>
                <a:xfrm>
                  <a:off x="4763135" y="2127885"/>
                  <a:ext cx="554990" cy="919480"/>
                </a:xfrm>
                <a:prstGeom prst="line">
                  <a:avLst/>
                </a:prstGeom>
                <a:ln w="12700">
                  <a:solidFill>
                    <a:srgbClr val="FE9B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/>
                <p:cNvCxnSpPr>
                  <a:stCxn id="266" idx="3"/>
                  <a:endCxn id="267" idx="0"/>
                </p:cNvCxnSpPr>
                <p:nvPr/>
              </p:nvCxnSpPr>
              <p:spPr>
                <a:xfrm flipH="1">
                  <a:off x="3615690" y="3020060"/>
                  <a:ext cx="511175" cy="103251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/>
                <p:cNvCxnSpPr/>
                <p:nvPr/>
              </p:nvCxnSpPr>
              <p:spPr>
                <a:xfrm flipH="1">
                  <a:off x="4834255" y="2987040"/>
                  <a:ext cx="494030" cy="55499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/>
                <p:nvPr/>
              </p:nvCxnSpPr>
              <p:spPr>
                <a:xfrm flipH="1">
                  <a:off x="5142865" y="2987040"/>
                  <a:ext cx="176530" cy="58547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/>
                <p:cNvCxnSpPr>
                  <a:stCxn id="265" idx="5"/>
                  <a:endCxn id="271" idx="0"/>
                </p:cNvCxnSpPr>
                <p:nvPr/>
              </p:nvCxnSpPr>
              <p:spPr>
                <a:xfrm>
                  <a:off x="5333365" y="3051810"/>
                  <a:ext cx="188096" cy="447423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>
                  <a:stCxn id="267" idx="3"/>
                </p:cNvCxnSpPr>
                <p:nvPr/>
              </p:nvCxnSpPr>
              <p:spPr>
                <a:xfrm flipH="1">
                  <a:off x="3378835" y="4117340"/>
                  <a:ext cx="210185" cy="575310"/>
                </a:xfrm>
                <a:prstGeom prst="line">
                  <a:avLst/>
                </a:prstGeom>
                <a:ln w="12700">
                  <a:solidFill>
                    <a:srgbClr val="F4F20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/>
                <p:cNvCxnSpPr>
                  <a:stCxn id="268" idx="5"/>
                </p:cNvCxnSpPr>
                <p:nvPr/>
              </p:nvCxnSpPr>
              <p:spPr>
                <a:xfrm>
                  <a:off x="3855720" y="4063365"/>
                  <a:ext cx="1100455" cy="485775"/>
                </a:xfrm>
                <a:prstGeom prst="line">
                  <a:avLst/>
                </a:prstGeom>
                <a:ln w="12700">
                  <a:solidFill>
                    <a:srgbClr val="F4F20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/>
                <p:cNvCxnSpPr>
                  <a:stCxn id="269" idx="4"/>
                </p:cNvCxnSpPr>
                <p:nvPr/>
              </p:nvCxnSpPr>
              <p:spPr>
                <a:xfrm flipH="1">
                  <a:off x="4956175" y="3632835"/>
                  <a:ext cx="180975" cy="916305"/>
                </a:xfrm>
                <a:prstGeom prst="line">
                  <a:avLst/>
                </a:prstGeom>
                <a:ln w="12700">
                  <a:solidFill>
                    <a:srgbClr val="F4F20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接连接符 262"/>
                <p:cNvCxnSpPr>
                  <a:stCxn id="269" idx="4"/>
                </p:cNvCxnSpPr>
                <p:nvPr/>
              </p:nvCxnSpPr>
              <p:spPr>
                <a:xfrm>
                  <a:off x="5137150" y="3632835"/>
                  <a:ext cx="756285" cy="921385"/>
                </a:xfrm>
                <a:prstGeom prst="line">
                  <a:avLst/>
                </a:prstGeom>
                <a:ln w="12700">
                  <a:solidFill>
                    <a:srgbClr val="F4F20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椭圆 263"/>
                <p:cNvSpPr/>
                <p:nvPr/>
              </p:nvSpPr>
              <p:spPr>
                <a:xfrm>
                  <a:off x="4698365" y="2063115"/>
                  <a:ext cx="76200" cy="76200"/>
                </a:xfrm>
                <a:prstGeom prst="ellipse">
                  <a:avLst/>
                </a:prstGeom>
                <a:solidFill>
                  <a:srgbClr val="FE9B1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5" name="椭圆 264"/>
                <p:cNvSpPr/>
                <p:nvPr/>
              </p:nvSpPr>
              <p:spPr>
                <a:xfrm>
                  <a:off x="5268595" y="2987040"/>
                  <a:ext cx="76200" cy="76200"/>
                </a:xfrm>
                <a:prstGeom prst="ellipse">
                  <a:avLst/>
                </a:prstGeom>
                <a:solidFill>
                  <a:srgbClr val="34A4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6" name="椭圆 265"/>
                <p:cNvSpPr/>
                <p:nvPr/>
              </p:nvSpPr>
              <p:spPr>
                <a:xfrm>
                  <a:off x="4115435" y="2955290"/>
                  <a:ext cx="76200" cy="76200"/>
                </a:xfrm>
                <a:prstGeom prst="ellipse">
                  <a:avLst/>
                </a:prstGeom>
                <a:solidFill>
                  <a:srgbClr val="34A4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7" name="椭圆 266"/>
                <p:cNvSpPr/>
                <p:nvPr/>
              </p:nvSpPr>
              <p:spPr>
                <a:xfrm>
                  <a:off x="3577590" y="4052570"/>
                  <a:ext cx="76200" cy="76200"/>
                </a:xfrm>
                <a:prstGeom prst="ellipse">
                  <a:avLst/>
                </a:prstGeom>
                <a:solidFill>
                  <a:srgbClr val="FDF7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8" name="椭圆 267"/>
                <p:cNvSpPr/>
                <p:nvPr/>
              </p:nvSpPr>
              <p:spPr>
                <a:xfrm>
                  <a:off x="3790950" y="3998595"/>
                  <a:ext cx="76200" cy="76200"/>
                </a:xfrm>
                <a:prstGeom prst="ellipse">
                  <a:avLst/>
                </a:prstGeom>
                <a:solidFill>
                  <a:srgbClr val="FDF7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9" name="椭圆 268"/>
                <p:cNvSpPr/>
                <p:nvPr/>
              </p:nvSpPr>
              <p:spPr>
                <a:xfrm>
                  <a:off x="5099050" y="3556635"/>
                  <a:ext cx="76200" cy="76200"/>
                </a:xfrm>
                <a:prstGeom prst="ellipse">
                  <a:avLst/>
                </a:prstGeom>
                <a:solidFill>
                  <a:srgbClr val="FDF7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270" name="图片 269" descr="我的(1)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35830" y="3497580"/>
                  <a:ext cx="175895" cy="175895"/>
                </a:xfrm>
                <a:prstGeom prst="rect">
                  <a:avLst/>
                </a:prstGeom>
              </p:spPr>
            </p:pic>
            <p:pic>
              <p:nvPicPr>
                <p:cNvPr id="271" name="图片 270" descr="我的(1)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2705" y="3499485"/>
                  <a:ext cx="175895" cy="175895"/>
                </a:xfrm>
                <a:prstGeom prst="rect">
                  <a:avLst/>
                </a:prstGeom>
              </p:spPr>
            </p:pic>
            <p:sp>
              <p:nvSpPr>
                <p:cNvPr id="272" name="文本框 271"/>
                <p:cNvSpPr txBox="1"/>
                <p:nvPr/>
              </p:nvSpPr>
              <p:spPr>
                <a:xfrm>
                  <a:off x="4240530" y="3499485"/>
                  <a:ext cx="570230" cy="199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800">
                      <a:solidFill>
                        <a:schemeClr val="bg1"/>
                      </a:solidFill>
                    </a:rPr>
                    <a:t>Miner</a:t>
                  </a:r>
                  <a:endParaRPr lang="en-US" altLang="zh-CN" sz="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3" name="文本框 272"/>
                <p:cNvSpPr txBox="1"/>
                <p:nvPr/>
              </p:nvSpPr>
              <p:spPr>
                <a:xfrm>
                  <a:off x="5585794" y="3472546"/>
                  <a:ext cx="495174" cy="199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800">
                      <a:solidFill>
                        <a:schemeClr val="bg1"/>
                      </a:solidFill>
                    </a:rPr>
                    <a:t>client</a:t>
                  </a:r>
                  <a:endParaRPr lang="en-US" altLang="zh-CN" sz="8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274" name="图片 273" descr="u=2204469298,3512081694&amp;fm=26&amp;gp=0 拷贝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95570" y="3472661"/>
                  <a:ext cx="245745" cy="245745"/>
                </a:xfrm>
                <a:prstGeom prst="rect">
                  <a:avLst/>
                </a:prstGeom>
              </p:spPr>
            </p:pic>
            <p:sp>
              <p:nvSpPr>
                <p:cNvPr id="275" name="文本框 274"/>
                <p:cNvSpPr txBox="1"/>
                <p:nvPr/>
              </p:nvSpPr>
              <p:spPr>
                <a:xfrm>
                  <a:off x="473075" y="1536065"/>
                  <a:ext cx="2185670" cy="314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Business Logic Laye</a:t>
                  </a:r>
                  <a:r>
                    <a:rPr lang="en-US" altLang="zh-CN" sz="1600" b="1">
                      <a:solidFill>
                        <a:schemeClr val="bg1"/>
                      </a:solidFill>
                    </a:rPr>
                    <a:t>r</a:t>
                  </a:r>
                  <a:endParaRPr lang="en-US" altLang="zh-CN" sz="1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6" name="文本框 275"/>
                <p:cNvSpPr txBox="1"/>
                <p:nvPr/>
              </p:nvSpPr>
              <p:spPr>
                <a:xfrm>
                  <a:off x="473075" y="1833245"/>
                  <a:ext cx="2185670" cy="48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>
                      <a:solidFill>
                        <a:schemeClr val="bg1"/>
                      </a:solidFill>
                    </a:rPr>
                    <a:t>Smart Contracts,DAOs,</a:t>
                  </a:r>
                  <a:endParaRPr lang="en-US" altLang="zh-CN" sz="1400">
                    <a:solidFill>
                      <a:schemeClr val="bg1"/>
                    </a:solidFill>
                  </a:endParaRPr>
                </a:p>
                <a:p>
                  <a:r>
                    <a:rPr lang="en-US" altLang="zh-CN" sz="1400">
                      <a:solidFill>
                        <a:schemeClr val="bg1"/>
                      </a:solidFill>
                    </a:rPr>
                    <a:t>Standards&amp;Protocols</a:t>
                  </a:r>
                  <a:endParaRPr lang="en-US" altLang="zh-CN" sz="14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7" name="文本框 276"/>
                <p:cNvSpPr txBox="1"/>
                <p:nvPr/>
              </p:nvSpPr>
              <p:spPr>
                <a:xfrm>
                  <a:off x="492125" y="2546985"/>
                  <a:ext cx="2185670" cy="314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bg1"/>
                      </a:solidFill>
                      <a:highlight>
                        <a:srgbClr val="FF0000"/>
                      </a:highlight>
                    </a:rPr>
                    <a:t>Bridge Layer</a:t>
                  </a:r>
                  <a:endParaRPr lang="en-US" altLang="zh-CN" sz="1600" b="1">
                    <a:solidFill>
                      <a:schemeClr val="bg1"/>
                    </a:solidFill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278" name="文本框 277"/>
                <p:cNvSpPr txBox="1"/>
                <p:nvPr/>
              </p:nvSpPr>
              <p:spPr>
                <a:xfrm>
                  <a:off x="492125" y="2836545"/>
                  <a:ext cx="2185670" cy="48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>
                      <a:solidFill>
                        <a:schemeClr val="bg1"/>
                      </a:solidFill>
                      <a:highlight>
                        <a:srgbClr val="FF0000"/>
                      </a:highlight>
                    </a:rPr>
                    <a:t>Exporting Filecoin States</a:t>
                  </a:r>
                  <a:endParaRPr lang="en-US" altLang="zh-CN" sz="1400">
                    <a:solidFill>
                      <a:schemeClr val="bg1"/>
                    </a:solidFill>
                    <a:highlight>
                      <a:srgbClr val="FF0000"/>
                    </a:highlight>
                  </a:endParaRPr>
                </a:p>
                <a:p>
                  <a:r>
                    <a:rPr lang="en-US" altLang="zh-CN" sz="1400">
                      <a:solidFill>
                        <a:schemeClr val="bg1"/>
                      </a:solidFill>
                      <a:highlight>
                        <a:srgbClr val="FF0000"/>
                      </a:highlight>
                    </a:rPr>
                    <a:t>to Other Systems(Oracles)</a:t>
                  </a:r>
                  <a:endParaRPr lang="en-US" altLang="zh-CN" sz="1400">
                    <a:solidFill>
                      <a:schemeClr val="bg1"/>
                    </a:solidFill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279" name="文本框 278"/>
                <p:cNvSpPr txBox="1"/>
                <p:nvPr/>
              </p:nvSpPr>
              <p:spPr>
                <a:xfrm>
                  <a:off x="473075" y="3506470"/>
                  <a:ext cx="2185670" cy="314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bg1"/>
                      </a:solidFill>
                    </a:rPr>
                    <a:t>Filection Layer</a:t>
                  </a:r>
                  <a:endParaRPr lang="en-US" altLang="zh-CN" sz="1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0" name="文本框 279"/>
                <p:cNvSpPr txBox="1"/>
                <p:nvPr/>
              </p:nvSpPr>
              <p:spPr>
                <a:xfrm>
                  <a:off x="473075" y="3796030"/>
                  <a:ext cx="2185670" cy="48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>
                      <a:solidFill>
                        <a:schemeClr val="bg1"/>
                      </a:solidFill>
                    </a:rPr>
                    <a:t>Persistent Storage&amp;</a:t>
                  </a:r>
                  <a:endParaRPr lang="en-US" altLang="zh-CN" sz="1400">
                    <a:solidFill>
                      <a:schemeClr val="bg1"/>
                    </a:solidFill>
                  </a:endParaRPr>
                </a:p>
                <a:p>
                  <a:r>
                    <a:rPr lang="en-US" altLang="zh-CN" sz="1400">
                      <a:solidFill>
                        <a:schemeClr val="bg1"/>
                      </a:solidFill>
                    </a:rPr>
                    <a:t>Data Value Layer</a:t>
                  </a:r>
                  <a:endParaRPr lang="en-US" altLang="zh-CN" sz="14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1" name="文本框 280"/>
                <p:cNvSpPr txBox="1"/>
                <p:nvPr/>
              </p:nvSpPr>
              <p:spPr>
                <a:xfrm>
                  <a:off x="473075" y="4541520"/>
                  <a:ext cx="2185670" cy="314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bg1"/>
                      </a:solidFill>
                    </a:rPr>
                    <a:t>IPFS Layer</a:t>
                  </a:r>
                  <a:endParaRPr lang="en-US" altLang="zh-CN" sz="1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2" name="文本框 281"/>
                <p:cNvSpPr txBox="1"/>
                <p:nvPr/>
              </p:nvSpPr>
              <p:spPr>
                <a:xfrm>
                  <a:off x="473075" y="4831080"/>
                  <a:ext cx="2185670" cy="48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>
                      <a:solidFill>
                        <a:schemeClr val="bg1"/>
                      </a:solidFill>
                    </a:rPr>
                    <a:t>Content addressed</a:t>
                  </a:r>
                  <a:endParaRPr lang="en-US" altLang="zh-CN" sz="1400">
                    <a:solidFill>
                      <a:schemeClr val="bg1"/>
                    </a:solidFill>
                  </a:endParaRPr>
                </a:p>
                <a:p>
                  <a:r>
                    <a:rPr lang="en-US" altLang="zh-CN" sz="1400">
                      <a:solidFill>
                        <a:schemeClr val="bg1"/>
                      </a:solidFill>
                    </a:rPr>
                    <a:t>Web by CIDs</a:t>
                  </a:r>
                  <a:endParaRPr lang="en-US" altLang="zh-CN" sz="14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3" name="文本框 282"/>
                <p:cNvSpPr txBox="1"/>
                <p:nvPr/>
              </p:nvSpPr>
              <p:spPr>
                <a:xfrm>
                  <a:off x="7281545" y="1541920"/>
                  <a:ext cx="2185670" cy="543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bg1"/>
                      </a:solidFill>
                    </a:rPr>
                    <a:t>DataDAO and other</a:t>
                  </a:r>
                  <a:endParaRPr lang="en-US" altLang="zh-CN" sz="1600" b="1">
                    <a:solidFill>
                      <a:schemeClr val="bg1"/>
                    </a:solidFill>
                  </a:endParaRPr>
                </a:p>
                <a:p>
                  <a:r>
                    <a:rPr lang="en-US" altLang="zh-CN" sz="1600" b="1">
                      <a:solidFill>
                        <a:schemeClr val="bg1"/>
                      </a:solidFill>
                    </a:rPr>
                    <a:t>smart contracts</a:t>
                  </a:r>
                  <a:endParaRPr lang="en-US" altLang="zh-CN" sz="1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4" name="文本框 283"/>
                <p:cNvSpPr txBox="1"/>
                <p:nvPr/>
              </p:nvSpPr>
              <p:spPr>
                <a:xfrm>
                  <a:off x="7300595" y="2548112"/>
                  <a:ext cx="2185670" cy="314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bg1"/>
                      </a:solidFill>
                    </a:rPr>
                    <a:t>Filecoin Oracle Service</a:t>
                  </a:r>
                  <a:endParaRPr lang="en-US" altLang="zh-CN" sz="1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文本框 284"/>
                <p:cNvSpPr txBox="1"/>
                <p:nvPr/>
              </p:nvSpPr>
              <p:spPr>
                <a:xfrm>
                  <a:off x="7281545" y="3512777"/>
                  <a:ext cx="2185670" cy="7730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bg1"/>
                      </a:solidFill>
                    </a:rPr>
                    <a:t>Date Bounty Actor</a:t>
                  </a:r>
                  <a:endParaRPr lang="en-US" altLang="zh-CN" sz="1600" b="1">
                    <a:solidFill>
                      <a:schemeClr val="bg1"/>
                    </a:solidFill>
                  </a:endParaRPr>
                </a:p>
                <a:p>
                  <a:r>
                    <a:rPr lang="en-US" altLang="zh-CN" sz="1600" b="1">
                      <a:solidFill>
                        <a:schemeClr val="bg1"/>
                      </a:solidFill>
                      <a:sym typeface="+mn-ea"/>
                    </a:rPr>
                    <a:t>Date Token Actor</a:t>
                  </a:r>
                  <a:endParaRPr lang="en-US" altLang="zh-CN" sz="1600" b="1">
                    <a:solidFill>
                      <a:schemeClr val="bg1"/>
                    </a:solidFill>
                  </a:endParaRPr>
                </a:p>
                <a:p>
                  <a:r>
                    <a:rPr lang="en-US" altLang="zh-CN" sz="1600" b="1">
                      <a:solidFill>
                        <a:schemeClr val="bg1"/>
                      </a:solidFill>
                    </a:rPr>
                    <a:t>Regular Deal Making</a:t>
                  </a:r>
                  <a:endParaRPr lang="en-US" altLang="zh-CN" sz="1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6" name="椭圆 285"/>
                <p:cNvSpPr/>
                <p:nvPr/>
              </p:nvSpPr>
              <p:spPr>
                <a:xfrm>
                  <a:off x="9154726" y="4121518"/>
                  <a:ext cx="1382289" cy="1334741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114300" dist="76200" dir="5400000" sx="93000" sy="93000" algn="ctr" rotWithShape="0">
                    <a:srgbClr val="000000">
                      <a:alpha val="32000"/>
                    </a:srgb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/>
                </a:p>
              </p:txBody>
            </p:sp>
            <p:sp>
              <p:nvSpPr>
                <p:cNvPr id="287" name="文本框 286"/>
                <p:cNvSpPr txBox="1"/>
                <p:nvPr/>
              </p:nvSpPr>
              <p:spPr>
                <a:xfrm>
                  <a:off x="9307124" y="4316807"/>
                  <a:ext cx="1103207" cy="7730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Deep phenotypic analysis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8" name="椭圆 287"/>
                <p:cNvSpPr/>
                <p:nvPr/>
              </p:nvSpPr>
              <p:spPr>
                <a:xfrm>
                  <a:off x="9154726" y="2883787"/>
                  <a:ext cx="1398037" cy="1318015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14300" dist="76200" dir="5400000" sx="93000" sy="93000" algn="ctr" rotWithShape="0">
                    <a:srgbClr val="000000">
                      <a:alpha val="32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/>
                </a:p>
              </p:txBody>
            </p:sp>
            <p:sp>
              <p:nvSpPr>
                <p:cNvPr id="289" name="文本框 288"/>
                <p:cNvSpPr txBox="1"/>
                <p:nvPr/>
              </p:nvSpPr>
              <p:spPr>
                <a:xfrm>
                  <a:off x="9455813" y="3237712"/>
                  <a:ext cx="1055370" cy="858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800" b="1" dirty="0">
                      <a:solidFill>
                        <a:schemeClr val="bg1"/>
                      </a:solidFill>
                    </a:rPr>
                    <a:t>Deep learning</a:t>
                  </a:r>
                  <a:endParaRPr lang="zh-CN" altLang="en-US" sz="1800" b="1" dirty="0">
                    <a:solidFill>
                      <a:schemeClr val="bg1"/>
                    </a:solidFill>
                  </a:endParaRPr>
                </a:p>
                <a:p>
                  <a:endParaRPr lang="zh-CN" altLang="en-US" sz="1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0" name="椭圆 289"/>
                <p:cNvSpPr/>
                <p:nvPr/>
              </p:nvSpPr>
              <p:spPr>
                <a:xfrm>
                  <a:off x="9124106" y="1599225"/>
                  <a:ext cx="1413784" cy="134812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14300" dist="76200" dir="5400000" sx="93000" sy="93000" algn="ctr" rotWithShape="0">
                    <a:schemeClr val="tx1">
                      <a:lumMod val="85000"/>
                      <a:lumOff val="15000"/>
                      <a:alpha val="32000"/>
                    </a:schemeClr>
                  </a:outerShdw>
                </a:effectLst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00"/>
                </a:p>
              </p:txBody>
            </p:sp>
            <p:sp>
              <p:nvSpPr>
                <p:cNvPr id="291" name="文本框 290"/>
                <p:cNvSpPr txBox="1"/>
                <p:nvPr/>
              </p:nvSpPr>
              <p:spPr>
                <a:xfrm>
                  <a:off x="9170104" y="1992395"/>
                  <a:ext cx="1261110" cy="600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sz="1800" b="1">
                      <a:solidFill>
                        <a:schemeClr val="bg1"/>
                      </a:solidFill>
                    </a:rPr>
                    <a:t>Deep empathy</a:t>
                  </a:r>
                  <a:endParaRPr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2" name="上箭头 152"/>
                <p:cNvSpPr/>
                <p:nvPr/>
              </p:nvSpPr>
              <p:spPr>
                <a:xfrm>
                  <a:off x="11295751" y="658650"/>
                  <a:ext cx="186055" cy="3954145"/>
                </a:xfrm>
                <a:prstGeom prst="upArrow">
                  <a:avLst/>
                </a:prstGeom>
                <a:gradFill>
                  <a:gsLst>
                    <a:gs pos="0">
                      <a:srgbClr val="254061"/>
                    </a:gs>
                    <a:gs pos="100000">
                      <a:schemeClr val="accent4">
                        <a:lumMod val="20000"/>
                        <a:lumOff val="80000"/>
                        <a:alpha val="31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293" name="椭圆 292"/>
              <p:cNvSpPr/>
              <p:nvPr/>
            </p:nvSpPr>
            <p:spPr>
              <a:xfrm>
                <a:off x="14936" y="1889"/>
                <a:ext cx="2323" cy="2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</a:pPr>
                <a:r>
                  <a:rPr sz="1800" b="1">
                    <a:solidFill>
                      <a:schemeClr val="bg1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Medical metauniverse</a:t>
                </a:r>
                <a:endParaRPr sz="18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" name="object 2"/>
          <p:cNvSpPr/>
          <p:nvPr/>
        </p:nvSpPr>
        <p:spPr>
          <a:xfrm>
            <a:off x="-182880" y="7106285"/>
            <a:ext cx="15029815" cy="390525"/>
          </a:xfrm>
          <a:custGeom>
            <a:avLst/>
            <a:gdLst/>
            <a:ahLst/>
            <a:cxnLst/>
            <a:rect l="l" t="t" r="r" b="b"/>
            <a:pathLst>
              <a:path w="20104100" h="532765">
                <a:moveTo>
                  <a:pt x="0" y="532589"/>
                </a:moveTo>
                <a:lnTo>
                  <a:pt x="20104099" y="532589"/>
                </a:lnTo>
                <a:lnTo>
                  <a:pt x="20104099" y="0"/>
                </a:lnTo>
                <a:lnTo>
                  <a:pt x="0" y="0"/>
                </a:lnTo>
                <a:lnTo>
                  <a:pt x="0" y="532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12"/>
          <p:cNvSpPr txBox="1">
            <a:spLocks noGrp="1"/>
          </p:cNvSpPr>
          <p:nvPr/>
        </p:nvSpPr>
        <p:spPr>
          <a:xfrm>
            <a:off x="12465050" y="7145655"/>
            <a:ext cx="2038350" cy="60833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>
            <a:lvl1pPr marL="0">
              <a:defRPr sz="1950" b="0" i="0">
                <a:solidFill>
                  <a:schemeClr val="bg1"/>
                </a:solidFill>
                <a:latin typeface="Calibri" panose="020F0502020204030204"/>
                <a:ea typeface="+mn-ea"/>
                <a:cs typeface="Calibri" panose="020F0502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65"/>
              </a:spcBef>
              <a:tabLst>
                <a:tab pos="1360170" algn="l"/>
                <a:tab pos="1565910" algn="l"/>
              </a:tabLst>
            </a:pPr>
            <a:r>
              <a:rPr lang="en-US" spc="80" dirty="0"/>
              <a:t>SINSO</a:t>
            </a:r>
            <a:r>
              <a:rPr spc="80" dirty="0"/>
              <a:t> </a:t>
            </a:r>
            <a:r>
              <a:rPr spc="200" dirty="0"/>
              <a:t>Live	</a:t>
            </a:r>
            <a:r>
              <a:rPr spc="-315" dirty="0"/>
              <a:t>|</a:t>
            </a:r>
            <a:r>
              <a:rPr lang="en-US" spc="-315" dirty="0"/>
              <a:t>   </a:t>
            </a:r>
            <a:r>
              <a:rPr lang="en-US" spc="75" dirty="0">
                <a:sym typeface="+mn-ea"/>
              </a:rPr>
              <a:t>Oct </a:t>
            </a:r>
            <a:r>
              <a:rPr spc="75" dirty="0"/>
              <a:t>2021</a:t>
            </a:r>
            <a:r>
              <a:rPr lang="en-US" spc="75" dirty="0"/>
              <a:t> </a:t>
            </a:r>
            <a:endParaRPr lang="en-US" spc="75" dirty="0"/>
          </a:p>
        </p:txBody>
      </p:sp>
      <p:pic>
        <p:nvPicPr>
          <p:cNvPr id="9" name="图片 8" descr="logo白字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30750" y="7118985"/>
            <a:ext cx="677545" cy="281305"/>
          </a:xfrm>
          <a:prstGeom prst="rect">
            <a:avLst/>
          </a:prstGeom>
        </p:spPr>
      </p:pic>
      <p:pic>
        <p:nvPicPr>
          <p:cNvPr id="10" name="图片 9" descr="dicomnetwor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515" y="3395345"/>
            <a:ext cx="1691640" cy="57658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6563360" y="3404235"/>
            <a:ext cx="1463040" cy="5759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2" name="Shape 2022"/>
          <p:cNvSpPr txBox="1"/>
          <p:nvPr/>
        </p:nvSpPr>
        <p:spPr>
          <a:xfrm>
            <a:off x="445770" y="332740"/>
            <a:ext cx="9361805" cy="49593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DicomNetwork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Filecoin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技术生态的位置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2"/>
          <p:cNvPicPr>
            <a:picLocks noChangeAspect="1"/>
          </p:cNvPicPr>
          <p:nvPr/>
        </p:nvPicPr>
        <p:blipFill>
          <a:blip r:embed="rId1">
            <a:alphaModFix amt="60000"/>
          </a:blip>
          <a:srcRect r="49026" b="32788"/>
          <a:stretch>
            <a:fillRect/>
          </a:stretch>
        </p:blipFill>
        <p:spPr>
          <a:xfrm rot="1200000">
            <a:off x="5798820" y="582295"/>
            <a:ext cx="7911465" cy="7926416"/>
          </a:xfrm>
          <a:prstGeom prst="rect">
            <a:avLst/>
          </a:prstGeom>
        </p:spPr>
      </p:pic>
      <p:sp>
        <p:nvSpPr>
          <p:cNvPr id="74" name="Shape 2022"/>
          <p:cNvSpPr txBox="1"/>
          <p:nvPr/>
        </p:nvSpPr>
        <p:spPr>
          <a:xfrm>
            <a:off x="527685" y="332740"/>
            <a:ext cx="11726545" cy="49593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32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为什么要做</a:t>
            </a:r>
            <a:r>
              <a:rPr lang="en-US" altLang="zh-CN" sz="32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DicomNetwork</a:t>
            </a:r>
            <a:endParaRPr lang="en-US" altLang="zh-CN" sz="3200" b="1" kern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0" y="10775966"/>
            <a:ext cx="20104100" cy="532765"/>
          </a:xfrm>
          <a:custGeom>
            <a:avLst/>
            <a:gdLst/>
            <a:ahLst/>
            <a:cxnLst/>
            <a:rect l="l" t="t" r="r" b="b"/>
            <a:pathLst>
              <a:path w="20104100" h="532765">
                <a:moveTo>
                  <a:pt x="0" y="532589"/>
                </a:moveTo>
                <a:lnTo>
                  <a:pt x="20104099" y="532589"/>
                </a:lnTo>
                <a:lnTo>
                  <a:pt x="20104099" y="0"/>
                </a:lnTo>
                <a:lnTo>
                  <a:pt x="0" y="0"/>
                </a:lnTo>
                <a:lnTo>
                  <a:pt x="0" y="532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12"/>
          <p:cNvSpPr txBox="1">
            <a:spLocks noGrp="1"/>
          </p:cNvSpPr>
          <p:nvPr/>
        </p:nvSpPr>
        <p:spPr>
          <a:xfrm>
            <a:off x="17034403" y="10875745"/>
            <a:ext cx="2726055" cy="3079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>
            <a:lvl1pPr marL="0">
              <a:defRPr sz="1950" b="0" i="0">
                <a:solidFill>
                  <a:schemeClr val="bg1"/>
                </a:solidFill>
                <a:latin typeface="Calibri" panose="020F0502020204030204"/>
                <a:ea typeface="+mn-ea"/>
                <a:cs typeface="Calibri" panose="020F0502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65"/>
              </a:spcBef>
              <a:tabLst>
                <a:tab pos="1360170" algn="l"/>
                <a:tab pos="1565910" algn="l"/>
              </a:tabLst>
            </a:pPr>
            <a:r>
              <a:rPr lang="en-US" spc="80" dirty="0"/>
              <a:t>SINSO</a:t>
            </a:r>
            <a:r>
              <a:rPr spc="80" dirty="0"/>
              <a:t> </a:t>
            </a:r>
            <a:r>
              <a:rPr spc="200" dirty="0"/>
              <a:t>Live	</a:t>
            </a:r>
            <a:r>
              <a:rPr spc="-315" dirty="0"/>
              <a:t>|</a:t>
            </a:r>
            <a:r>
              <a:rPr lang="en-US" spc="-315" dirty="0"/>
              <a:t>   </a:t>
            </a:r>
            <a:r>
              <a:rPr lang="en-US" spc="75" dirty="0">
                <a:sym typeface="+mn-ea"/>
              </a:rPr>
              <a:t>Oct </a:t>
            </a:r>
            <a:r>
              <a:rPr spc="75" dirty="0"/>
              <a:t>2021</a:t>
            </a:r>
            <a:r>
              <a:rPr lang="en-US" spc="75" dirty="0"/>
              <a:t> </a:t>
            </a:r>
            <a:endParaRPr lang="en-US" spc="75" dirty="0"/>
          </a:p>
        </p:txBody>
      </p:sp>
      <p:pic>
        <p:nvPicPr>
          <p:cNvPr id="8" name="图片 7" descr="logo白字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0836275"/>
            <a:ext cx="905510" cy="375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815" y="1268730"/>
            <a:ext cx="10587355" cy="4125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atinLnBrk="0">
              <a:lnSpc>
                <a:spcPts val="2860"/>
              </a:lnSpc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、每年全球医学影像总体市场规模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4000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多亿美元，大部分的医学影像数据是碎片化的没有按照个人方式持续存储，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Filecoin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提供了一个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web3.0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的生态基础，为人类开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辟了主动健康管理的土壤。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860"/>
              </a:lnSpc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860"/>
              </a:lnSpc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Dicom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标准是基于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TCP/IP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协议和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HL7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（国际医疗系信息互操作标准）的医学影像通讯协议，几乎全世界所有的医学影像都是统一的标准，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DicomNetwork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提供了将数字影像接入到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Filecoin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生态的中间件，并且是永久免费的，任何厂商和个人都可以使用，这样极大地降低了从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web2.0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迁移到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web3.0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成本。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860"/>
              </a:lnSpc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atinLnBrk="0">
              <a:lnSpc>
                <a:spcPts val="2860"/>
              </a:lnSpc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DicomNetwork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引导人们尽量使用数字化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影像存储，避免使用传统胶片（传统胶片含有重金属），保护地球环境，避免传统胶片垃圾造成的地下水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污染。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2022"/>
          <p:cNvSpPr txBox="1"/>
          <p:nvPr/>
        </p:nvSpPr>
        <p:spPr>
          <a:xfrm>
            <a:off x="446034" y="332753"/>
            <a:ext cx="5194656" cy="495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操作方法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5770" y="1052830"/>
            <a:ext cx="10781665" cy="154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https://github.com/zc476639390/dicom-network</a:t>
            </a:r>
            <a:endParaRPr lang="zh-CN" altLang="en-US" sz="2800">
              <a:solidFill>
                <a:schemeClr val="bg1"/>
              </a:solidFill>
            </a:endParaRPr>
          </a:p>
          <a:p>
            <a:pPr algn="l" latinLnBrk="0">
              <a:lnSpc>
                <a:spcPts val="2660"/>
              </a:lnSpc>
              <a:buClrTx/>
              <a:buSzTx/>
              <a:buNone/>
            </a:pPr>
            <a:r>
              <a:rPr lang="zh-CN" altLang="en-US" sz="1800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1、向dicomnetwork@sinso.io 发送任意邮件；</a:t>
            </a:r>
            <a:endParaRPr lang="zh-CN" altLang="en-US" sz="1800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latinLnBrk="0">
              <a:lnSpc>
                <a:spcPts val="2660"/>
              </a:lnSpc>
              <a:buClrTx/>
              <a:buSzTx/>
              <a:buNone/>
            </a:pPr>
            <a:r>
              <a:rPr lang="zh-CN" altLang="en-US" sz="1800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2、收到平台验证邮件</a:t>
            </a:r>
            <a:r>
              <a:rPr lang="zh-CN" altLang="en-US" sz="1800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后登录，上传图像，并向医生发起诊断申请邮件；</a:t>
            </a:r>
            <a:endParaRPr lang="zh-CN" altLang="en-US" sz="1800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latinLnBrk="0">
              <a:lnSpc>
                <a:spcPts val="2660"/>
              </a:lnSpc>
              <a:buClrTx/>
              <a:buSzTx/>
              <a:buNone/>
            </a:pPr>
            <a:r>
              <a:rPr lang="zh-CN" altLang="en-US" sz="1800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3、医生收到申请邮件后调取图像，用邮件回复诊断结论。</a:t>
            </a:r>
            <a:r>
              <a:rPr lang="en-US" altLang="zh-CN" sz="1800">
                <a:solidFill>
                  <a:schemeClr val="bg1"/>
                </a:solidFill>
              </a:rPr>
              <a:t> </a:t>
            </a:r>
            <a:endParaRPr lang="en-US" altLang="zh-CN" sz="1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815" y="3213100"/>
            <a:ext cx="3696335" cy="2759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215005"/>
            <a:ext cx="5755005" cy="2766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9425" y="2722880"/>
            <a:ext cx="77298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邮件工作流可以基于第三方服务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:S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endgrid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扩展；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35" y="3212465"/>
            <a:ext cx="4692015" cy="27679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2022"/>
          <p:cNvSpPr txBox="1"/>
          <p:nvPr/>
        </p:nvSpPr>
        <p:spPr>
          <a:xfrm>
            <a:off x="446034" y="332753"/>
            <a:ext cx="5194656" cy="495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项目价值、亮点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175" y="1412875"/>
            <a:ext cx="11198225" cy="2820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0" latinLnBrk="0">
              <a:lnSpc>
                <a:spcPts val="2660"/>
              </a:lnSpc>
              <a:tabLst>
                <a:tab pos="2596515" algn="l"/>
              </a:tabLst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DicomNetwork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帮助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Filecoin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做了医学影像的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标准化有效数据的采集，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0" latinLnBrk="0">
              <a:lnSpc>
                <a:spcPts val="2660"/>
              </a:lnSpc>
              <a:tabLst>
                <a:tab pos="2596515" algn="l"/>
              </a:tabLst>
            </a:pP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推进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Filecoin Plus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计划，将数据生态从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web2.0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迁移到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web3.0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0" latinLnBrk="0">
              <a:lnSpc>
                <a:spcPts val="2660"/>
              </a:lnSpc>
              <a:tabLst>
                <a:tab pos="2596515" algn="l"/>
              </a:tabLst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0" latinLnBrk="0">
              <a:lnSpc>
                <a:spcPts val="2660"/>
              </a:lnSpc>
              <a:tabLst>
                <a:tab pos="2596515" algn="l"/>
              </a:tabLst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、内置标准的医用级的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HTML5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医学图像引擎和数据采集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API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接口；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0" latinLnBrk="0">
              <a:lnSpc>
                <a:spcPts val="2660"/>
              </a:lnSpc>
              <a:tabLst>
                <a:tab pos="2596515" algn="l"/>
              </a:tabLst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0" latinLnBrk="0">
              <a:lnSpc>
                <a:spcPts val="2660"/>
              </a:lnSpc>
              <a:tabLst>
                <a:tab pos="2596515" algn="l"/>
              </a:tabLst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、基于邮件驱动，无须注册；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0" latinLnBrk="0">
              <a:lnSpc>
                <a:spcPts val="2660"/>
              </a:lnSpc>
              <a:tabLst>
                <a:tab pos="2596515" algn="l"/>
              </a:tabLst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0" latinLnBrk="0">
              <a:lnSpc>
                <a:spcPts val="2660"/>
              </a:lnSpc>
              <a:tabLst>
                <a:tab pos="2596515" algn="l"/>
              </a:tabLst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、永久开源和免费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资源 1@2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890" y="3717290"/>
            <a:ext cx="3874770" cy="25463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2022"/>
          <p:cNvSpPr txBox="1"/>
          <p:nvPr/>
        </p:nvSpPr>
        <p:spPr>
          <a:xfrm>
            <a:off x="446034" y="332753"/>
            <a:ext cx="5194656" cy="495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600">
              <a:defRPr sz="2665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落地计划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>
            <a:off x="4377056" y="1499871"/>
            <a:ext cx="12964583" cy="9046633"/>
            <a:chOff x="0" y="0"/>
            <a:chExt cx="7672564" cy="5352282"/>
          </a:xfrm>
        </p:grpSpPr>
        <p:grpSp>
          <p:nvGrpSpPr>
            <p:cNvPr id="4" name="组合 7"/>
            <p:cNvGrpSpPr/>
            <p:nvPr/>
          </p:nvGrpSpPr>
          <p:grpSpPr bwMode="auto">
            <a:xfrm>
              <a:off x="0" y="1344183"/>
              <a:ext cx="7672566" cy="4008098"/>
              <a:chOff x="0" y="0"/>
              <a:chExt cx="3245441" cy="1695398"/>
            </a:xfrm>
          </p:grpSpPr>
          <p:grpSp>
            <p:nvGrpSpPr>
              <p:cNvPr id="34" name="组合 8"/>
              <p:cNvGrpSpPr/>
              <p:nvPr/>
            </p:nvGrpSpPr>
            <p:grpSpPr bwMode="auto">
              <a:xfrm rot="1471007">
                <a:off x="0" y="793175"/>
                <a:ext cx="902689" cy="788155"/>
                <a:chOff x="0" y="0"/>
                <a:chExt cx="902689" cy="788155"/>
              </a:xfrm>
            </p:grpSpPr>
            <p:sp>
              <p:nvSpPr>
                <p:cNvPr id="69" name="椭圆 43"/>
                <p:cNvSpPr>
                  <a:spLocks noChangeArrowheads="1"/>
                </p:cNvSpPr>
                <p:nvPr/>
              </p:nvSpPr>
              <p:spPr bwMode="auto">
                <a:xfrm rot="19843931">
                  <a:off x="0" y="288436"/>
                  <a:ext cx="688833" cy="499719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椭圆 44"/>
                <p:cNvSpPr>
                  <a:spLocks noChangeArrowheads="1"/>
                </p:cNvSpPr>
                <p:nvPr/>
              </p:nvSpPr>
              <p:spPr bwMode="auto">
                <a:xfrm>
                  <a:off x="376423" y="0"/>
                  <a:ext cx="342368" cy="357267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45"/>
                <p:cNvSpPr>
                  <a:spLocks noChangeArrowheads="1"/>
                </p:cNvSpPr>
                <p:nvPr/>
              </p:nvSpPr>
              <p:spPr bwMode="auto">
                <a:xfrm>
                  <a:off x="560321" y="19051"/>
                  <a:ext cx="342368" cy="357267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椭圆 46"/>
                <p:cNvSpPr>
                  <a:spLocks noChangeArrowheads="1"/>
                </p:cNvSpPr>
                <p:nvPr/>
              </p:nvSpPr>
              <p:spPr bwMode="auto">
                <a:xfrm>
                  <a:off x="623901" y="230780"/>
                  <a:ext cx="236639" cy="246937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椭圆 47"/>
                <p:cNvSpPr>
                  <a:spLocks noChangeArrowheads="1"/>
                </p:cNvSpPr>
                <p:nvPr/>
              </p:nvSpPr>
              <p:spPr bwMode="auto">
                <a:xfrm>
                  <a:off x="327635" y="220413"/>
                  <a:ext cx="342368" cy="357267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5" name="等腰三角形 30"/>
              <p:cNvSpPr/>
              <p:nvPr/>
            </p:nvSpPr>
            <p:spPr bwMode="auto">
              <a:xfrm>
                <a:off x="1206517" y="0"/>
                <a:ext cx="187721" cy="1019174"/>
              </a:xfrm>
              <a:custGeom>
                <a:avLst/>
                <a:gdLst>
                  <a:gd name="T0" fmla="*/ 0 w 450060"/>
                  <a:gd name="T1" fmla="*/ 1019174 h 1019174"/>
                  <a:gd name="T2" fmla="*/ 177376 w 450060"/>
                  <a:gd name="T3" fmla="*/ 28574 h 1019174"/>
                  <a:gd name="T4" fmla="*/ 318664 w 450060"/>
                  <a:gd name="T5" fmla="*/ 0 h 1019174"/>
                  <a:gd name="T6" fmla="*/ 450060 w 450060"/>
                  <a:gd name="T7" fmla="*/ 1019174 h 1019174"/>
                  <a:gd name="T8" fmla="*/ 0 w 450060"/>
                  <a:gd name="T9" fmla="*/ 1019174 h 1019174"/>
                  <a:gd name="T10" fmla="*/ 0 w 450060"/>
                  <a:gd name="T11" fmla="*/ 0 h 1019174"/>
                  <a:gd name="T12" fmla="*/ 450060 w 450060"/>
                  <a:gd name="T13" fmla="*/ 1019174 h 1019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450060" h="1019174">
                    <a:moveTo>
                      <a:pt x="0" y="1019174"/>
                    </a:moveTo>
                    <a:cubicBezTo>
                      <a:pt x="99757" y="374649"/>
                      <a:pt x="185788" y="430212"/>
                      <a:pt x="177376" y="28574"/>
                    </a:cubicBezTo>
                    <a:lnTo>
                      <a:pt x="318664" y="0"/>
                    </a:lnTo>
                    <a:cubicBezTo>
                      <a:pt x="309796" y="587375"/>
                      <a:pt x="421485" y="688974"/>
                      <a:pt x="450060" y="1019174"/>
                    </a:cubicBezTo>
                    <a:lnTo>
                      <a:pt x="0" y="101917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等腰三角形 30"/>
              <p:cNvSpPr/>
              <p:nvPr/>
            </p:nvSpPr>
            <p:spPr bwMode="auto">
              <a:xfrm>
                <a:off x="1717195" y="12699"/>
                <a:ext cx="281383" cy="1001712"/>
              </a:xfrm>
              <a:custGeom>
                <a:avLst/>
                <a:gdLst>
                  <a:gd name="T0" fmla="*/ 0 w 674613"/>
                  <a:gd name="T1" fmla="*/ 990599 h 1001712"/>
                  <a:gd name="T2" fmla="*/ 143120 w 674613"/>
                  <a:gd name="T3" fmla="*/ 28574 h 1001712"/>
                  <a:gd name="T4" fmla="*/ 284408 w 674613"/>
                  <a:gd name="T5" fmla="*/ 0 h 1001712"/>
                  <a:gd name="T6" fmla="*/ 674613 w 674613"/>
                  <a:gd name="T7" fmla="*/ 1001712 h 1001712"/>
                  <a:gd name="T8" fmla="*/ 0 w 674613"/>
                  <a:gd name="T9" fmla="*/ 990599 h 1001712"/>
                  <a:gd name="T10" fmla="*/ 0 w 674613"/>
                  <a:gd name="T11" fmla="*/ 0 h 1001712"/>
                  <a:gd name="T12" fmla="*/ 674613 w 674613"/>
                  <a:gd name="T13" fmla="*/ 1001712 h 1001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674613" h="1001712">
                    <a:moveTo>
                      <a:pt x="0" y="990599"/>
                    </a:moveTo>
                    <a:cubicBezTo>
                      <a:pt x="99757" y="346074"/>
                      <a:pt x="151532" y="430212"/>
                      <a:pt x="143120" y="28574"/>
                    </a:cubicBezTo>
                    <a:lnTo>
                      <a:pt x="284408" y="0"/>
                    </a:lnTo>
                    <a:cubicBezTo>
                      <a:pt x="397334" y="641350"/>
                      <a:pt x="646038" y="671512"/>
                      <a:pt x="674613" y="1001712"/>
                    </a:cubicBezTo>
                    <a:lnTo>
                      <a:pt x="0" y="990599"/>
                    </a:lnTo>
                    <a:close/>
                  </a:path>
                </a:pathLst>
              </a:custGeom>
              <a:solidFill>
                <a:srgbClr val="22AA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等腰三角形 30"/>
              <p:cNvSpPr/>
              <p:nvPr/>
            </p:nvSpPr>
            <p:spPr bwMode="auto">
              <a:xfrm>
                <a:off x="1331632" y="94454"/>
                <a:ext cx="461961" cy="962025"/>
              </a:xfrm>
              <a:custGeom>
                <a:avLst/>
                <a:gdLst>
                  <a:gd name="T0" fmla="*/ 0 w 403551"/>
                  <a:gd name="T1" fmla="*/ 952500 h 962025"/>
                  <a:gd name="T2" fmla="*/ 139096 w 403551"/>
                  <a:gd name="T3" fmla="*/ 0 h 962025"/>
                  <a:gd name="T4" fmla="*/ 245022 w 403551"/>
                  <a:gd name="T5" fmla="*/ 1 h 962025"/>
                  <a:gd name="T6" fmla="*/ 403551 w 403551"/>
                  <a:gd name="T7" fmla="*/ 962025 h 962025"/>
                  <a:gd name="T8" fmla="*/ 0 w 403551"/>
                  <a:gd name="T9" fmla="*/ 952500 h 962025"/>
                  <a:gd name="T10" fmla="*/ 0 w 403551"/>
                  <a:gd name="T11" fmla="*/ 0 h 962025"/>
                  <a:gd name="T12" fmla="*/ 403551 w 403551"/>
                  <a:gd name="T13" fmla="*/ 962025 h 96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403551" h="962025">
                    <a:moveTo>
                      <a:pt x="0" y="952500"/>
                    </a:moveTo>
                    <a:cubicBezTo>
                      <a:pt x="99757" y="307975"/>
                      <a:pt x="147508" y="401638"/>
                      <a:pt x="139096" y="0"/>
                    </a:cubicBezTo>
                    <a:lnTo>
                      <a:pt x="245022" y="1"/>
                    </a:lnTo>
                    <a:cubicBezTo>
                      <a:pt x="236154" y="587376"/>
                      <a:pt x="374976" y="631825"/>
                      <a:pt x="403551" y="962025"/>
                    </a:cubicBezTo>
                    <a:lnTo>
                      <a:pt x="0" y="95250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38" name="组合 12"/>
              <p:cNvGrpSpPr/>
              <p:nvPr/>
            </p:nvGrpSpPr>
            <p:grpSpPr bwMode="auto">
              <a:xfrm>
                <a:off x="890063" y="611543"/>
                <a:ext cx="526266" cy="609243"/>
                <a:chOff x="0" y="0"/>
                <a:chExt cx="526266" cy="609243"/>
              </a:xfrm>
            </p:grpSpPr>
            <p:sp>
              <p:nvSpPr>
                <p:cNvPr id="65" name="椭圆 39"/>
                <p:cNvSpPr>
                  <a:spLocks noChangeArrowheads="1"/>
                </p:cNvSpPr>
                <p:nvPr/>
              </p:nvSpPr>
              <p:spPr bwMode="auto">
                <a:xfrm>
                  <a:off x="277211" y="0"/>
                  <a:ext cx="236639" cy="246937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椭圆 40"/>
                <p:cNvSpPr>
                  <a:spLocks noChangeArrowheads="1"/>
                </p:cNvSpPr>
                <p:nvPr/>
              </p:nvSpPr>
              <p:spPr bwMode="auto">
                <a:xfrm>
                  <a:off x="0" y="232925"/>
                  <a:ext cx="342368" cy="357267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椭圆 41"/>
                <p:cNvSpPr>
                  <a:spLocks noChangeArrowheads="1"/>
                </p:cNvSpPr>
                <p:nvPr/>
              </p:nvSpPr>
              <p:spPr bwMode="auto">
                <a:xfrm>
                  <a:off x="183898" y="251976"/>
                  <a:ext cx="342368" cy="357267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椭圆 42"/>
                <p:cNvSpPr>
                  <a:spLocks noChangeArrowheads="1"/>
                </p:cNvSpPr>
                <p:nvPr/>
              </p:nvSpPr>
              <p:spPr bwMode="auto">
                <a:xfrm>
                  <a:off x="17247" y="47942"/>
                  <a:ext cx="342368" cy="357267"/>
                </a:xfrm>
                <a:prstGeom prst="ellipse">
                  <a:avLst/>
                </a:pr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" name="组合 13"/>
              <p:cNvGrpSpPr/>
              <p:nvPr/>
            </p:nvGrpSpPr>
            <p:grpSpPr bwMode="auto">
              <a:xfrm>
                <a:off x="396961" y="626091"/>
                <a:ext cx="2540636" cy="1069307"/>
                <a:chOff x="0" y="0"/>
                <a:chExt cx="2540636" cy="1069307"/>
              </a:xfrm>
            </p:grpSpPr>
            <p:sp>
              <p:nvSpPr>
                <p:cNvPr id="50" name="椭圆 24"/>
                <p:cNvSpPr>
                  <a:spLocks noChangeArrowheads="1"/>
                </p:cNvSpPr>
                <p:nvPr/>
              </p:nvSpPr>
              <p:spPr bwMode="auto">
                <a:xfrm>
                  <a:off x="730565" y="37308"/>
                  <a:ext cx="342368" cy="357267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椭圆 25"/>
                <p:cNvSpPr>
                  <a:spLocks noChangeArrowheads="1"/>
                </p:cNvSpPr>
                <p:nvPr/>
              </p:nvSpPr>
              <p:spPr bwMode="auto">
                <a:xfrm>
                  <a:off x="980891" y="0"/>
                  <a:ext cx="342368" cy="357267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椭圆 26"/>
                <p:cNvSpPr>
                  <a:spLocks noChangeArrowheads="1"/>
                </p:cNvSpPr>
                <p:nvPr/>
              </p:nvSpPr>
              <p:spPr bwMode="auto">
                <a:xfrm>
                  <a:off x="1260258" y="5473"/>
                  <a:ext cx="342368" cy="357267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27"/>
                <p:cNvSpPr>
                  <a:spLocks noChangeArrowheads="1"/>
                </p:cNvSpPr>
                <p:nvPr/>
              </p:nvSpPr>
              <p:spPr bwMode="auto">
                <a:xfrm>
                  <a:off x="1454538" y="87352"/>
                  <a:ext cx="342368" cy="357267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椭圆 28"/>
                <p:cNvSpPr>
                  <a:spLocks noChangeArrowheads="1"/>
                </p:cNvSpPr>
                <p:nvPr/>
              </p:nvSpPr>
              <p:spPr bwMode="auto">
                <a:xfrm>
                  <a:off x="1126510" y="286873"/>
                  <a:ext cx="342368" cy="357267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椭圆 29"/>
                <p:cNvSpPr>
                  <a:spLocks noChangeArrowheads="1"/>
                </p:cNvSpPr>
                <p:nvPr/>
              </p:nvSpPr>
              <p:spPr bwMode="auto">
                <a:xfrm>
                  <a:off x="893811" y="321469"/>
                  <a:ext cx="342368" cy="357267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椭圆 30"/>
                <p:cNvSpPr>
                  <a:spLocks noChangeArrowheads="1"/>
                </p:cNvSpPr>
                <p:nvPr/>
              </p:nvSpPr>
              <p:spPr bwMode="auto">
                <a:xfrm>
                  <a:off x="577008" y="223876"/>
                  <a:ext cx="342368" cy="357267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椭圆 31"/>
                <p:cNvSpPr>
                  <a:spLocks noChangeArrowheads="1"/>
                </p:cNvSpPr>
                <p:nvPr/>
              </p:nvSpPr>
              <p:spPr bwMode="auto">
                <a:xfrm>
                  <a:off x="1481777" y="398501"/>
                  <a:ext cx="803062" cy="61370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椭圆 32"/>
                <p:cNvSpPr>
                  <a:spLocks noChangeArrowheads="1"/>
                </p:cNvSpPr>
                <p:nvPr/>
              </p:nvSpPr>
              <p:spPr bwMode="auto">
                <a:xfrm>
                  <a:off x="1143342" y="226395"/>
                  <a:ext cx="508677" cy="44458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椭圆 33"/>
                <p:cNvSpPr>
                  <a:spLocks noChangeArrowheads="1"/>
                </p:cNvSpPr>
                <p:nvPr/>
              </p:nvSpPr>
              <p:spPr bwMode="auto">
                <a:xfrm>
                  <a:off x="938789" y="501031"/>
                  <a:ext cx="556384" cy="425193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34"/>
                <p:cNvSpPr>
                  <a:spLocks noChangeArrowheads="1"/>
                </p:cNvSpPr>
                <p:nvPr/>
              </p:nvSpPr>
              <p:spPr bwMode="auto">
                <a:xfrm>
                  <a:off x="227144" y="344249"/>
                  <a:ext cx="1130256" cy="6878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椭圆 35"/>
                <p:cNvSpPr>
                  <a:spLocks noChangeArrowheads="1"/>
                </p:cNvSpPr>
                <p:nvPr/>
              </p:nvSpPr>
              <p:spPr bwMode="auto">
                <a:xfrm rot="21315086">
                  <a:off x="1704002" y="303034"/>
                  <a:ext cx="836634" cy="71755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椭圆 36"/>
                <p:cNvSpPr>
                  <a:spLocks noChangeArrowheads="1"/>
                </p:cNvSpPr>
                <p:nvPr/>
              </p:nvSpPr>
              <p:spPr bwMode="auto">
                <a:xfrm>
                  <a:off x="1157700" y="254311"/>
                  <a:ext cx="803062" cy="61370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椭圆 37"/>
                <p:cNvSpPr>
                  <a:spLocks noChangeArrowheads="1"/>
                </p:cNvSpPr>
                <p:nvPr/>
              </p:nvSpPr>
              <p:spPr bwMode="auto">
                <a:xfrm>
                  <a:off x="0" y="463530"/>
                  <a:ext cx="556384" cy="425193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椭圆 38"/>
                <p:cNvSpPr>
                  <a:spLocks noChangeArrowheads="1"/>
                </p:cNvSpPr>
                <p:nvPr/>
              </p:nvSpPr>
              <p:spPr bwMode="auto">
                <a:xfrm>
                  <a:off x="743456" y="381507"/>
                  <a:ext cx="1130256" cy="6878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组合 14"/>
              <p:cNvGrpSpPr/>
              <p:nvPr/>
            </p:nvGrpSpPr>
            <p:grpSpPr bwMode="auto">
              <a:xfrm>
                <a:off x="1491128" y="522266"/>
                <a:ext cx="1754313" cy="1101522"/>
                <a:chOff x="0" y="0"/>
                <a:chExt cx="1754313" cy="1101522"/>
              </a:xfrm>
            </p:grpSpPr>
            <p:sp>
              <p:nvSpPr>
                <p:cNvPr id="41" name="椭圆 15"/>
                <p:cNvSpPr>
                  <a:spLocks noChangeArrowheads="1"/>
                </p:cNvSpPr>
                <p:nvPr/>
              </p:nvSpPr>
              <p:spPr bwMode="auto">
                <a:xfrm>
                  <a:off x="224872" y="0"/>
                  <a:ext cx="342368" cy="357267"/>
                </a:xfrm>
                <a:prstGeom prst="ellipse">
                  <a:avLst/>
                </a:prstGeom>
                <a:solidFill>
                  <a:srgbClr val="22AA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椭圆 16"/>
                <p:cNvSpPr>
                  <a:spLocks noChangeArrowheads="1"/>
                </p:cNvSpPr>
                <p:nvPr/>
              </p:nvSpPr>
              <p:spPr bwMode="auto">
                <a:xfrm>
                  <a:off x="506716" y="254042"/>
                  <a:ext cx="342368" cy="357267"/>
                </a:xfrm>
                <a:prstGeom prst="ellipse">
                  <a:avLst/>
                </a:pr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椭圆 17"/>
                <p:cNvSpPr>
                  <a:spLocks noChangeArrowheads="1"/>
                </p:cNvSpPr>
                <p:nvPr/>
              </p:nvSpPr>
              <p:spPr bwMode="auto">
                <a:xfrm>
                  <a:off x="293483" y="278064"/>
                  <a:ext cx="342368" cy="357267"/>
                </a:xfrm>
                <a:prstGeom prst="ellipse">
                  <a:avLst/>
                </a:pr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椭圆 18"/>
                <p:cNvSpPr>
                  <a:spLocks noChangeArrowheads="1"/>
                </p:cNvSpPr>
                <p:nvPr/>
              </p:nvSpPr>
              <p:spPr bwMode="auto">
                <a:xfrm>
                  <a:off x="0" y="242431"/>
                  <a:ext cx="499799" cy="521549"/>
                </a:xfrm>
                <a:prstGeom prst="ellipse">
                  <a:avLst/>
                </a:prstGeom>
                <a:solidFill>
                  <a:srgbClr val="22AA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椭圆 19"/>
                <p:cNvSpPr>
                  <a:spLocks noChangeArrowheads="1"/>
                </p:cNvSpPr>
                <p:nvPr/>
              </p:nvSpPr>
              <p:spPr bwMode="auto">
                <a:xfrm>
                  <a:off x="555378" y="168588"/>
                  <a:ext cx="499799" cy="521549"/>
                </a:xfrm>
                <a:prstGeom prst="ellipse">
                  <a:avLst/>
                </a:prstGeom>
                <a:solidFill>
                  <a:srgbClr val="22AA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椭圆 20"/>
                <p:cNvSpPr>
                  <a:spLocks noChangeArrowheads="1"/>
                </p:cNvSpPr>
                <p:nvPr/>
              </p:nvSpPr>
              <p:spPr bwMode="auto">
                <a:xfrm>
                  <a:off x="300853" y="123851"/>
                  <a:ext cx="499799" cy="521549"/>
                </a:xfrm>
                <a:prstGeom prst="ellipse">
                  <a:avLst/>
                </a:prstGeom>
                <a:solidFill>
                  <a:srgbClr val="22AA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椭圆 21"/>
                <p:cNvSpPr>
                  <a:spLocks noChangeArrowheads="1"/>
                </p:cNvSpPr>
                <p:nvPr/>
              </p:nvSpPr>
              <p:spPr bwMode="auto">
                <a:xfrm>
                  <a:off x="700794" y="351670"/>
                  <a:ext cx="499799" cy="521549"/>
                </a:xfrm>
                <a:prstGeom prst="ellipse">
                  <a:avLst/>
                </a:prstGeom>
                <a:solidFill>
                  <a:srgbClr val="22AA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椭圆 22"/>
                <p:cNvSpPr>
                  <a:spLocks noChangeArrowheads="1"/>
                </p:cNvSpPr>
                <p:nvPr/>
              </p:nvSpPr>
              <p:spPr bwMode="auto">
                <a:xfrm>
                  <a:off x="986546" y="307494"/>
                  <a:ext cx="512975" cy="534988"/>
                </a:xfrm>
                <a:prstGeom prst="ellipse">
                  <a:avLst/>
                </a:prstGeom>
                <a:solidFill>
                  <a:srgbClr val="22AA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椭圆 23"/>
                <p:cNvSpPr>
                  <a:spLocks noChangeArrowheads="1"/>
                </p:cNvSpPr>
                <p:nvPr/>
              </p:nvSpPr>
              <p:spPr bwMode="auto">
                <a:xfrm rot="20854528">
                  <a:off x="999788" y="466521"/>
                  <a:ext cx="754525" cy="635001"/>
                </a:xfrm>
                <a:prstGeom prst="ellipse">
                  <a:avLst/>
                </a:prstGeom>
                <a:solidFill>
                  <a:srgbClr val="22AA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2"/>
            <p:cNvGrpSpPr/>
            <p:nvPr/>
          </p:nvGrpSpPr>
          <p:grpSpPr bwMode="auto">
            <a:xfrm>
              <a:off x="2995922" y="0"/>
              <a:ext cx="1332322" cy="1835226"/>
              <a:chOff x="0" y="0"/>
              <a:chExt cx="1332322" cy="1835226"/>
            </a:xfrm>
          </p:grpSpPr>
          <p:sp>
            <p:nvSpPr>
              <p:cNvPr id="6" name="Freeform 41"/>
              <p:cNvSpPr/>
              <p:nvPr/>
            </p:nvSpPr>
            <p:spPr bwMode="auto">
              <a:xfrm>
                <a:off x="480386" y="1268519"/>
                <a:ext cx="367796" cy="566707"/>
              </a:xfrm>
              <a:custGeom>
                <a:avLst/>
                <a:gdLst>
                  <a:gd name="T0" fmla="*/ 1415 w 1433"/>
                  <a:gd name="T1" fmla="*/ 680 h 2201"/>
                  <a:gd name="T2" fmla="*/ 853 w 1433"/>
                  <a:gd name="T3" fmla="*/ 1684 h 2201"/>
                  <a:gd name="T4" fmla="*/ 1127 w 1433"/>
                  <a:gd name="T5" fmla="*/ 2201 h 2201"/>
                  <a:gd name="T6" fmla="*/ 164 w 1433"/>
                  <a:gd name="T7" fmla="*/ 1535 h 2201"/>
                  <a:gd name="T8" fmla="*/ 424 w 1433"/>
                  <a:gd name="T9" fmla="*/ 293 h 2201"/>
                  <a:gd name="T10" fmla="*/ 1415 w 1433"/>
                  <a:gd name="T11" fmla="*/ 680 h 2201"/>
                  <a:gd name="T12" fmla="*/ 0 w 1433"/>
                  <a:gd name="T13" fmla="*/ 0 h 2201"/>
                  <a:gd name="T14" fmla="*/ 1433 w 1433"/>
                  <a:gd name="T15" fmla="*/ 2201 h 2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433" h="2201">
                    <a:moveTo>
                      <a:pt x="1415" y="680"/>
                    </a:moveTo>
                    <a:cubicBezTo>
                      <a:pt x="1433" y="1075"/>
                      <a:pt x="888" y="1350"/>
                      <a:pt x="853" y="1684"/>
                    </a:cubicBezTo>
                    <a:cubicBezTo>
                      <a:pt x="821" y="1984"/>
                      <a:pt x="1127" y="2201"/>
                      <a:pt x="1127" y="2201"/>
                    </a:cubicBezTo>
                    <a:cubicBezTo>
                      <a:pt x="1127" y="2201"/>
                      <a:pt x="401" y="2168"/>
                      <a:pt x="164" y="1535"/>
                    </a:cubicBezTo>
                    <a:cubicBezTo>
                      <a:pt x="0" y="1094"/>
                      <a:pt x="114" y="490"/>
                      <a:pt x="424" y="293"/>
                    </a:cubicBezTo>
                    <a:cubicBezTo>
                      <a:pt x="887" y="0"/>
                      <a:pt x="1397" y="286"/>
                      <a:pt x="1415" y="680"/>
                    </a:cubicBez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" name="Freeform 42"/>
              <p:cNvSpPr/>
              <p:nvPr/>
            </p:nvSpPr>
            <p:spPr bwMode="auto">
              <a:xfrm>
                <a:off x="713073" y="1317310"/>
                <a:ext cx="165133" cy="409080"/>
              </a:xfrm>
              <a:custGeom>
                <a:avLst/>
                <a:gdLst>
                  <a:gd name="T0" fmla="*/ 123 w 637"/>
                  <a:gd name="T1" fmla="*/ 177 h 1594"/>
                  <a:gd name="T2" fmla="*/ 582 w 637"/>
                  <a:gd name="T3" fmla="*/ 647 h 1594"/>
                  <a:gd name="T4" fmla="*/ 249 w 637"/>
                  <a:gd name="T5" fmla="*/ 1347 h 1594"/>
                  <a:gd name="T6" fmla="*/ 181 w 637"/>
                  <a:gd name="T7" fmla="*/ 1594 h 1594"/>
                  <a:gd name="T8" fmla="*/ 135 w 637"/>
                  <a:gd name="T9" fmla="*/ 1169 h 1594"/>
                  <a:gd name="T10" fmla="*/ 291 w 637"/>
                  <a:gd name="T11" fmla="*/ 711 h 1594"/>
                  <a:gd name="T12" fmla="*/ 0 w 637"/>
                  <a:gd name="T13" fmla="*/ 398 h 1594"/>
                  <a:gd name="T14" fmla="*/ 123 w 637"/>
                  <a:gd name="T15" fmla="*/ 177 h 1594"/>
                  <a:gd name="T16" fmla="*/ 0 w 637"/>
                  <a:gd name="T17" fmla="*/ 0 h 1594"/>
                  <a:gd name="T18" fmla="*/ 637 w 637"/>
                  <a:gd name="T19" fmla="*/ 1594 h 1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637" h="1594">
                    <a:moveTo>
                      <a:pt x="123" y="177"/>
                    </a:moveTo>
                    <a:cubicBezTo>
                      <a:pt x="123" y="177"/>
                      <a:pt x="474" y="0"/>
                      <a:pt x="582" y="647"/>
                    </a:cubicBezTo>
                    <a:cubicBezTo>
                      <a:pt x="637" y="977"/>
                      <a:pt x="386" y="1177"/>
                      <a:pt x="249" y="1347"/>
                    </a:cubicBezTo>
                    <a:cubicBezTo>
                      <a:pt x="172" y="1443"/>
                      <a:pt x="181" y="1594"/>
                      <a:pt x="181" y="1594"/>
                    </a:cubicBezTo>
                    <a:cubicBezTo>
                      <a:pt x="181" y="1594"/>
                      <a:pt x="60" y="1462"/>
                      <a:pt x="135" y="1169"/>
                    </a:cubicBezTo>
                    <a:cubicBezTo>
                      <a:pt x="180" y="990"/>
                      <a:pt x="365" y="852"/>
                      <a:pt x="291" y="711"/>
                    </a:cubicBezTo>
                    <a:cubicBezTo>
                      <a:pt x="216" y="570"/>
                      <a:pt x="0" y="398"/>
                      <a:pt x="0" y="398"/>
                    </a:cubicBezTo>
                    <a:lnTo>
                      <a:pt x="123" y="177"/>
                    </a:ln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" name="Freeform 43"/>
              <p:cNvSpPr/>
              <p:nvPr/>
            </p:nvSpPr>
            <p:spPr bwMode="auto">
              <a:xfrm>
                <a:off x="420338" y="1294792"/>
                <a:ext cx="266465" cy="472880"/>
              </a:xfrm>
              <a:custGeom>
                <a:avLst/>
                <a:gdLst>
                  <a:gd name="T0" fmla="*/ 885 w 1028"/>
                  <a:gd name="T1" fmla="*/ 582 h 1830"/>
                  <a:gd name="T2" fmla="*/ 378 w 1028"/>
                  <a:gd name="T3" fmla="*/ 1303 h 1830"/>
                  <a:gd name="T4" fmla="*/ 447 w 1028"/>
                  <a:gd name="T5" fmla="*/ 1830 h 1830"/>
                  <a:gd name="T6" fmla="*/ 103 w 1028"/>
                  <a:gd name="T7" fmla="*/ 837 h 1830"/>
                  <a:gd name="T8" fmla="*/ 1028 w 1028"/>
                  <a:gd name="T9" fmla="*/ 63 h 1830"/>
                  <a:gd name="T10" fmla="*/ 885 w 1028"/>
                  <a:gd name="T11" fmla="*/ 582 h 1830"/>
                  <a:gd name="T12" fmla="*/ 0 w 1028"/>
                  <a:gd name="T13" fmla="*/ 0 h 1830"/>
                  <a:gd name="T14" fmla="*/ 1028 w 1028"/>
                  <a:gd name="T15" fmla="*/ 1830 h 1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028" h="1830">
                    <a:moveTo>
                      <a:pt x="885" y="582"/>
                    </a:moveTo>
                    <a:cubicBezTo>
                      <a:pt x="885" y="582"/>
                      <a:pt x="407" y="1082"/>
                      <a:pt x="378" y="1303"/>
                    </a:cubicBezTo>
                    <a:cubicBezTo>
                      <a:pt x="339" y="1603"/>
                      <a:pt x="447" y="1830"/>
                      <a:pt x="447" y="1830"/>
                    </a:cubicBezTo>
                    <a:cubicBezTo>
                      <a:pt x="447" y="1830"/>
                      <a:pt x="0" y="1335"/>
                      <a:pt x="103" y="837"/>
                    </a:cubicBezTo>
                    <a:cubicBezTo>
                      <a:pt x="276" y="0"/>
                      <a:pt x="1028" y="63"/>
                      <a:pt x="1028" y="63"/>
                    </a:cubicBezTo>
                    <a:lnTo>
                      <a:pt x="885" y="582"/>
                    </a:ln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Freeform 44"/>
              <p:cNvSpPr/>
              <p:nvPr/>
            </p:nvSpPr>
            <p:spPr bwMode="auto">
              <a:xfrm>
                <a:off x="540434" y="1283531"/>
                <a:ext cx="240193" cy="337771"/>
              </a:xfrm>
              <a:custGeom>
                <a:avLst/>
                <a:gdLst>
                  <a:gd name="T0" fmla="*/ 884 w 934"/>
                  <a:gd name="T1" fmla="*/ 475 h 1313"/>
                  <a:gd name="T2" fmla="*/ 404 w 934"/>
                  <a:gd name="T3" fmla="*/ 971 h 1313"/>
                  <a:gd name="T4" fmla="*/ 485 w 934"/>
                  <a:gd name="T5" fmla="*/ 1313 h 1313"/>
                  <a:gd name="T6" fmla="*/ 28 w 934"/>
                  <a:gd name="T7" fmla="*/ 780 h 1313"/>
                  <a:gd name="T8" fmla="*/ 368 w 934"/>
                  <a:gd name="T9" fmla="*/ 99 h 1313"/>
                  <a:gd name="T10" fmla="*/ 884 w 934"/>
                  <a:gd name="T11" fmla="*/ 475 h 1313"/>
                  <a:gd name="T12" fmla="*/ 0 w 934"/>
                  <a:gd name="T13" fmla="*/ 0 h 1313"/>
                  <a:gd name="T14" fmla="*/ 934 w 934"/>
                  <a:gd name="T15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934" h="1313">
                    <a:moveTo>
                      <a:pt x="884" y="475"/>
                    </a:moveTo>
                    <a:cubicBezTo>
                      <a:pt x="834" y="707"/>
                      <a:pt x="476" y="783"/>
                      <a:pt x="404" y="971"/>
                    </a:cubicBezTo>
                    <a:cubicBezTo>
                      <a:pt x="340" y="1141"/>
                      <a:pt x="485" y="1313"/>
                      <a:pt x="485" y="1313"/>
                    </a:cubicBezTo>
                    <a:cubicBezTo>
                      <a:pt x="485" y="1313"/>
                      <a:pt x="69" y="1183"/>
                      <a:pt x="28" y="780"/>
                    </a:cubicBezTo>
                    <a:cubicBezTo>
                      <a:pt x="0" y="499"/>
                      <a:pt x="158" y="166"/>
                      <a:pt x="368" y="99"/>
                    </a:cubicBezTo>
                    <a:cubicBezTo>
                      <a:pt x="681" y="0"/>
                      <a:pt x="934" y="244"/>
                      <a:pt x="884" y="475"/>
                    </a:cubicBezTo>
                    <a:close/>
                  </a:path>
                </a:pathLst>
              </a:custGeom>
              <a:solidFill>
                <a:srgbClr val="4476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" name="Freeform 45"/>
              <p:cNvSpPr/>
              <p:nvPr/>
            </p:nvSpPr>
            <p:spPr bwMode="auto">
              <a:xfrm>
                <a:off x="596731" y="1287286"/>
                <a:ext cx="172639" cy="165133"/>
              </a:xfrm>
              <a:custGeom>
                <a:avLst/>
                <a:gdLst>
                  <a:gd name="T0" fmla="*/ 589 w 676"/>
                  <a:gd name="T1" fmla="*/ 347 h 648"/>
                  <a:gd name="T2" fmla="*/ 221 w 676"/>
                  <a:gd name="T3" fmla="*/ 459 h 648"/>
                  <a:gd name="T4" fmla="*/ 167 w 676"/>
                  <a:gd name="T5" fmla="*/ 648 h 648"/>
                  <a:gd name="T6" fmla="*/ 89 w 676"/>
                  <a:gd name="T7" fmla="*/ 264 h 648"/>
                  <a:gd name="T8" fmla="*/ 439 w 676"/>
                  <a:gd name="T9" fmla="*/ 24 h 648"/>
                  <a:gd name="T10" fmla="*/ 589 w 676"/>
                  <a:gd name="T11" fmla="*/ 347 h 648"/>
                  <a:gd name="T12" fmla="*/ 0 w 676"/>
                  <a:gd name="T13" fmla="*/ 0 h 648"/>
                  <a:gd name="T14" fmla="*/ 676 w 676"/>
                  <a:gd name="T15" fmla="*/ 648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676" h="648">
                    <a:moveTo>
                      <a:pt x="589" y="347"/>
                    </a:moveTo>
                    <a:cubicBezTo>
                      <a:pt x="502" y="447"/>
                      <a:pt x="306" y="387"/>
                      <a:pt x="221" y="459"/>
                    </a:cubicBezTo>
                    <a:cubicBezTo>
                      <a:pt x="143" y="524"/>
                      <a:pt x="167" y="648"/>
                      <a:pt x="167" y="648"/>
                    </a:cubicBezTo>
                    <a:cubicBezTo>
                      <a:pt x="167" y="648"/>
                      <a:pt x="0" y="472"/>
                      <a:pt x="89" y="264"/>
                    </a:cubicBezTo>
                    <a:cubicBezTo>
                      <a:pt x="151" y="119"/>
                      <a:pt x="319" y="0"/>
                      <a:pt x="439" y="24"/>
                    </a:cubicBezTo>
                    <a:cubicBezTo>
                      <a:pt x="619" y="61"/>
                      <a:pt x="676" y="248"/>
                      <a:pt x="589" y="347"/>
                    </a:cubicBezTo>
                    <a:close/>
                  </a:path>
                </a:pathLst>
              </a:custGeom>
              <a:solidFill>
                <a:srgbClr val="EFE5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Freeform 46"/>
              <p:cNvSpPr/>
              <p:nvPr/>
            </p:nvSpPr>
            <p:spPr bwMode="auto">
              <a:xfrm>
                <a:off x="457868" y="1182201"/>
                <a:ext cx="420338" cy="195157"/>
              </a:xfrm>
              <a:custGeom>
                <a:avLst/>
                <a:gdLst>
                  <a:gd name="T0" fmla="*/ 820 w 1640"/>
                  <a:gd name="T1" fmla="*/ 359 h 750"/>
                  <a:gd name="T2" fmla="*/ 0 w 1640"/>
                  <a:gd name="T3" fmla="*/ 0 h 750"/>
                  <a:gd name="T4" fmla="*/ 0 w 1640"/>
                  <a:gd name="T5" fmla="*/ 390 h 750"/>
                  <a:gd name="T6" fmla="*/ 820 w 1640"/>
                  <a:gd name="T7" fmla="*/ 750 h 750"/>
                  <a:gd name="T8" fmla="*/ 1640 w 1640"/>
                  <a:gd name="T9" fmla="*/ 390 h 750"/>
                  <a:gd name="T10" fmla="*/ 1640 w 1640"/>
                  <a:gd name="T11" fmla="*/ 0 h 750"/>
                  <a:gd name="T12" fmla="*/ 820 w 1640"/>
                  <a:gd name="T13" fmla="*/ 359 h 750"/>
                  <a:gd name="T14" fmla="*/ 0 w 1640"/>
                  <a:gd name="T15" fmla="*/ 0 h 750"/>
                  <a:gd name="T16" fmla="*/ 1640 w 1640"/>
                  <a:gd name="T17" fmla="*/ 75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1640" h="750">
                    <a:moveTo>
                      <a:pt x="820" y="359"/>
                    </a:moveTo>
                    <a:cubicBezTo>
                      <a:pt x="367" y="359"/>
                      <a:pt x="0" y="198"/>
                      <a:pt x="0" y="0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589"/>
                      <a:pt x="367" y="750"/>
                      <a:pt x="820" y="750"/>
                    </a:cubicBezTo>
                    <a:cubicBezTo>
                      <a:pt x="1273" y="750"/>
                      <a:pt x="1640" y="589"/>
                      <a:pt x="1640" y="390"/>
                    </a:cubicBezTo>
                    <a:cubicBezTo>
                      <a:pt x="1640" y="0"/>
                      <a:pt x="1640" y="0"/>
                      <a:pt x="1640" y="0"/>
                    </a:cubicBezTo>
                    <a:cubicBezTo>
                      <a:pt x="1640" y="198"/>
                      <a:pt x="1273" y="359"/>
                      <a:pt x="820" y="359"/>
                    </a:cubicBez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Freeform 47"/>
              <p:cNvSpPr/>
              <p:nvPr/>
            </p:nvSpPr>
            <p:spPr bwMode="auto">
              <a:xfrm>
                <a:off x="844430" y="818157"/>
                <a:ext cx="439104" cy="487892"/>
              </a:xfrm>
              <a:custGeom>
                <a:avLst/>
                <a:gdLst>
                  <a:gd name="T0" fmla="*/ 1712 w 1712"/>
                  <a:gd name="T1" fmla="*/ 1127 h 1900"/>
                  <a:gd name="T2" fmla="*/ 208 w 1712"/>
                  <a:gd name="T3" fmla="*/ 0 h 1900"/>
                  <a:gd name="T4" fmla="*/ 0 w 1712"/>
                  <a:gd name="T5" fmla="*/ 1091 h 1900"/>
                  <a:gd name="T6" fmla="*/ 1212 w 1712"/>
                  <a:gd name="T7" fmla="*/ 1540 h 1900"/>
                  <a:gd name="T8" fmla="*/ 1500 w 1712"/>
                  <a:gd name="T9" fmla="*/ 1900 h 1900"/>
                  <a:gd name="T10" fmla="*/ 1712 w 1712"/>
                  <a:gd name="T11" fmla="*/ 1127 h 1900"/>
                  <a:gd name="T12" fmla="*/ 0 w 1712"/>
                  <a:gd name="T13" fmla="*/ 0 h 1900"/>
                  <a:gd name="T14" fmla="*/ 1712 w 1712"/>
                  <a:gd name="T15" fmla="*/ 1900 h 1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712" h="1900">
                    <a:moveTo>
                      <a:pt x="1712" y="1127"/>
                    </a:moveTo>
                    <a:cubicBezTo>
                      <a:pt x="208" y="0"/>
                      <a:pt x="208" y="0"/>
                      <a:pt x="208" y="0"/>
                    </a:cubicBezTo>
                    <a:cubicBezTo>
                      <a:pt x="0" y="1091"/>
                      <a:pt x="0" y="1091"/>
                      <a:pt x="0" y="1091"/>
                    </a:cubicBezTo>
                    <a:cubicBezTo>
                      <a:pt x="0" y="1091"/>
                      <a:pt x="567" y="1026"/>
                      <a:pt x="1212" y="1540"/>
                    </a:cubicBezTo>
                    <a:cubicBezTo>
                      <a:pt x="1398" y="1688"/>
                      <a:pt x="1500" y="1900"/>
                      <a:pt x="1500" y="1900"/>
                    </a:cubicBezTo>
                    <a:lnTo>
                      <a:pt x="1712" y="1127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Freeform 48"/>
              <p:cNvSpPr/>
              <p:nvPr/>
            </p:nvSpPr>
            <p:spPr bwMode="auto">
              <a:xfrm>
                <a:off x="1189707" y="1317310"/>
                <a:ext cx="127603" cy="213923"/>
              </a:xfrm>
              <a:custGeom>
                <a:avLst/>
                <a:gdLst>
                  <a:gd name="T0" fmla="*/ 508 w 508"/>
                  <a:gd name="T1" fmla="*/ 0 h 835"/>
                  <a:gd name="T2" fmla="*/ 254 w 508"/>
                  <a:gd name="T3" fmla="*/ 835 h 835"/>
                  <a:gd name="T4" fmla="*/ 254 w 508"/>
                  <a:gd name="T5" fmla="*/ 835 h 835"/>
                  <a:gd name="T6" fmla="*/ 0 w 508"/>
                  <a:gd name="T7" fmla="*/ 0 h 835"/>
                  <a:gd name="T8" fmla="*/ 508 w 508"/>
                  <a:gd name="T9" fmla="*/ 0 h 835"/>
                  <a:gd name="T10" fmla="*/ 0 w 508"/>
                  <a:gd name="T11" fmla="*/ 0 h 835"/>
                  <a:gd name="T12" fmla="*/ 508 w 508"/>
                  <a:gd name="T13" fmla="*/ 83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08" h="835">
                    <a:moveTo>
                      <a:pt x="508" y="0"/>
                    </a:moveTo>
                    <a:cubicBezTo>
                      <a:pt x="445" y="328"/>
                      <a:pt x="357" y="629"/>
                      <a:pt x="254" y="835"/>
                    </a:cubicBezTo>
                    <a:cubicBezTo>
                      <a:pt x="254" y="835"/>
                      <a:pt x="254" y="835"/>
                      <a:pt x="254" y="835"/>
                    </a:cubicBezTo>
                    <a:cubicBezTo>
                      <a:pt x="151" y="629"/>
                      <a:pt x="63" y="328"/>
                      <a:pt x="0" y="0"/>
                    </a:cubicBez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Freeform 49"/>
              <p:cNvSpPr/>
              <p:nvPr/>
            </p:nvSpPr>
            <p:spPr bwMode="auto">
              <a:xfrm>
                <a:off x="1230989" y="1328568"/>
                <a:ext cx="71308" cy="120097"/>
              </a:xfrm>
              <a:custGeom>
                <a:avLst/>
                <a:gdLst>
                  <a:gd name="T0" fmla="*/ 286 w 286"/>
                  <a:gd name="T1" fmla="*/ 0 h 471"/>
                  <a:gd name="T2" fmla="*/ 143 w 286"/>
                  <a:gd name="T3" fmla="*/ 471 h 471"/>
                  <a:gd name="T4" fmla="*/ 143 w 286"/>
                  <a:gd name="T5" fmla="*/ 471 h 471"/>
                  <a:gd name="T6" fmla="*/ 0 w 286"/>
                  <a:gd name="T7" fmla="*/ 0 h 471"/>
                  <a:gd name="T8" fmla="*/ 286 w 286"/>
                  <a:gd name="T9" fmla="*/ 0 h 471"/>
                  <a:gd name="T10" fmla="*/ 0 w 286"/>
                  <a:gd name="T11" fmla="*/ 0 h 471"/>
                  <a:gd name="T12" fmla="*/ 286 w 286"/>
                  <a:gd name="T13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286" h="471">
                    <a:moveTo>
                      <a:pt x="286" y="0"/>
                    </a:moveTo>
                    <a:cubicBezTo>
                      <a:pt x="251" y="185"/>
                      <a:pt x="201" y="354"/>
                      <a:pt x="143" y="471"/>
                    </a:cubicBezTo>
                    <a:cubicBezTo>
                      <a:pt x="143" y="471"/>
                      <a:pt x="143" y="471"/>
                      <a:pt x="143" y="471"/>
                    </a:cubicBezTo>
                    <a:cubicBezTo>
                      <a:pt x="85" y="354"/>
                      <a:pt x="36" y="185"/>
                      <a:pt x="0" y="0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DDAE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Freeform 50"/>
              <p:cNvSpPr/>
              <p:nvPr/>
            </p:nvSpPr>
            <p:spPr bwMode="auto">
              <a:xfrm>
                <a:off x="1170941" y="911984"/>
                <a:ext cx="161381" cy="476634"/>
              </a:xfrm>
              <a:custGeom>
                <a:avLst/>
                <a:gdLst>
                  <a:gd name="T0" fmla="*/ 315 w 631"/>
                  <a:gd name="T1" fmla="*/ 0 h 1848"/>
                  <a:gd name="T2" fmla="*/ 315 w 631"/>
                  <a:gd name="T3" fmla="*/ 0 h 1848"/>
                  <a:gd name="T4" fmla="*/ 631 w 631"/>
                  <a:gd name="T5" fmla="*/ 1214 h 1848"/>
                  <a:gd name="T6" fmla="*/ 315 w 631"/>
                  <a:gd name="T7" fmla="*/ 1848 h 1848"/>
                  <a:gd name="T8" fmla="*/ 315 w 631"/>
                  <a:gd name="T9" fmla="*/ 1848 h 1848"/>
                  <a:gd name="T10" fmla="*/ 0 w 631"/>
                  <a:gd name="T11" fmla="*/ 1214 h 1848"/>
                  <a:gd name="T12" fmla="*/ 315 w 631"/>
                  <a:gd name="T13" fmla="*/ 0 h 1848"/>
                  <a:gd name="T14" fmla="*/ 0 w 631"/>
                  <a:gd name="T15" fmla="*/ 0 h 1848"/>
                  <a:gd name="T16" fmla="*/ 631 w 631"/>
                  <a:gd name="T17" fmla="*/ 18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631" h="1848">
                    <a:moveTo>
                      <a:pt x="315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500" y="273"/>
                      <a:pt x="631" y="795"/>
                      <a:pt x="631" y="1214"/>
                    </a:cubicBezTo>
                    <a:cubicBezTo>
                      <a:pt x="631" y="1682"/>
                      <a:pt x="625" y="1842"/>
                      <a:pt x="315" y="1848"/>
                    </a:cubicBezTo>
                    <a:cubicBezTo>
                      <a:pt x="315" y="1848"/>
                      <a:pt x="315" y="1848"/>
                      <a:pt x="315" y="1848"/>
                    </a:cubicBezTo>
                    <a:cubicBezTo>
                      <a:pt x="5" y="1842"/>
                      <a:pt x="0" y="1682"/>
                      <a:pt x="0" y="1214"/>
                    </a:cubicBezTo>
                    <a:cubicBezTo>
                      <a:pt x="0" y="795"/>
                      <a:pt x="130" y="273"/>
                      <a:pt x="315" y="0"/>
                    </a:cubicBezTo>
                    <a:close/>
                  </a:path>
                </a:pathLst>
              </a:custGeom>
              <a:solidFill>
                <a:srgbClr val="4476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Freeform 51"/>
              <p:cNvSpPr/>
              <p:nvPr/>
            </p:nvSpPr>
            <p:spPr bwMode="auto">
              <a:xfrm>
                <a:off x="1212225" y="911984"/>
                <a:ext cx="82566" cy="86321"/>
              </a:xfrm>
              <a:custGeom>
                <a:avLst/>
                <a:gdLst>
                  <a:gd name="T0" fmla="*/ 0 w 324"/>
                  <a:gd name="T1" fmla="*/ 339 h 339"/>
                  <a:gd name="T2" fmla="*/ 162 w 324"/>
                  <a:gd name="T3" fmla="*/ 0 h 339"/>
                  <a:gd name="T4" fmla="*/ 162 w 324"/>
                  <a:gd name="T5" fmla="*/ 0 h 339"/>
                  <a:gd name="T6" fmla="*/ 324 w 324"/>
                  <a:gd name="T7" fmla="*/ 339 h 339"/>
                  <a:gd name="T8" fmla="*/ 0 w 324"/>
                  <a:gd name="T9" fmla="*/ 339 h 339"/>
                  <a:gd name="T10" fmla="*/ 0 w 324"/>
                  <a:gd name="T11" fmla="*/ 0 h 339"/>
                  <a:gd name="T12" fmla="*/ 324 w 324"/>
                  <a:gd name="T13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324" h="339">
                    <a:moveTo>
                      <a:pt x="0" y="339"/>
                    </a:moveTo>
                    <a:cubicBezTo>
                      <a:pt x="46" y="207"/>
                      <a:pt x="101" y="9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223" y="90"/>
                      <a:pt x="278" y="207"/>
                      <a:pt x="324" y="339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Freeform 52"/>
              <p:cNvSpPr/>
              <p:nvPr/>
            </p:nvSpPr>
            <p:spPr bwMode="auto">
              <a:xfrm>
                <a:off x="1178447" y="1332322"/>
                <a:ext cx="150121" cy="56296"/>
              </a:xfrm>
              <a:custGeom>
                <a:avLst/>
                <a:gdLst>
                  <a:gd name="T0" fmla="*/ 587 w 587"/>
                  <a:gd name="T1" fmla="*/ 0 h 209"/>
                  <a:gd name="T2" fmla="*/ 293 w 587"/>
                  <a:gd name="T3" fmla="*/ 209 h 209"/>
                  <a:gd name="T4" fmla="*/ 293 w 587"/>
                  <a:gd name="T5" fmla="*/ 209 h 209"/>
                  <a:gd name="T6" fmla="*/ 0 w 587"/>
                  <a:gd name="T7" fmla="*/ 0 h 209"/>
                  <a:gd name="T8" fmla="*/ 587 w 587"/>
                  <a:gd name="T9" fmla="*/ 0 h 209"/>
                  <a:gd name="T10" fmla="*/ 0 w 587"/>
                  <a:gd name="T11" fmla="*/ 0 h 209"/>
                  <a:gd name="T12" fmla="*/ 587 w 587"/>
                  <a:gd name="T13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87" h="209">
                    <a:moveTo>
                      <a:pt x="587" y="0"/>
                    </a:moveTo>
                    <a:cubicBezTo>
                      <a:pt x="555" y="147"/>
                      <a:pt x="479" y="205"/>
                      <a:pt x="293" y="209"/>
                    </a:cubicBezTo>
                    <a:cubicBezTo>
                      <a:pt x="293" y="209"/>
                      <a:pt x="293" y="209"/>
                      <a:pt x="293" y="209"/>
                    </a:cubicBezTo>
                    <a:cubicBezTo>
                      <a:pt x="108" y="205"/>
                      <a:pt x="31" y="147"/>
                      <a:pt x="0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Freeform 53"/>
              <p:cNvSpPr/>
              <p:nvPr/>
            </p:nvSpPr>
            <p:spPr bwMode="auto">
              <a:xfrm>
                <a:off x="52542" y="818157"/>
                <a:ext cx="439104" cy="487892"/>
              </a:xfrm>
              <a:custGeom>
                <a:avLst/>
                <a:gdLst>
                  <a:gd name="T0" fmla="*/ 0 w 1713"/>
                  <a:gd name="T1" fmla="*/ 1127 h 1900"/>
                  <a:gd name="T2" fmla="*/ 1504 w 1713"/>
                  <a:gd name="T3" fmla="*/ 0 h 1900"/>
                  <a:gd name="T4" fmla="*/ 1713 w 1713"/>
                  <a:gd name="T5" fmla="*/ 1091 h 1900"/>
                  <a:gd name="T6" fmla="*/ 500 w 1713"/>
                  <a:gd name="T7" fmla="*/ 1540 h 1900"/>
                  <a:gd name="T8" fmla="*/ 213 w 1713"/>
                  <a:gd name="T9" fmla="*/ 1900 h 1900"/>
                  <a:gd name="T10" fmla="*/ 0 w 1713"/>
                  <a:gd name="T11" fmla="*/ 1127 h 1900"/>
                  <a:gd name="T12" fmla="*/ 0 w 1713"/>
                  <a:gd name="T13" fmla="*/ 0 h 1900"/>
                  <a:gd name="T14" fmla="*/ 1713 w 1713"/>
                  <a:gd name="T15" fmla="*/ 1900 h 1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713" h="1900">
                    <a:moveTo>
                      <a:pt x="0" y="1127"/>
                    </a:moveTo>
                    <a:cubicBezTo>
                      <a:pt x="1504" y="0"/>
                      <a:pt x="1504" y="0"/>
                      <a:pt x="1504" y="0"/>
                    </a:cubicBezTo>
                    <a:cubicBezTo>
                      <a:pt x="1713" y="1091"/>
                      <a:pt x="1713" y="1091"/>
                      <a:pt x="1713" y="1091"/>
                    </a:cubicBezTo>
                    <a:cubicBezTo>
                      <a:pt x="1713" y="1091"/>
                      <a:pt x="1145" y="1026"/>
                      <a:pt x="500" y="1540"/>
                    </a:cubicBezTo>
                    <a:cubicBezTo>
                      <a:pt x="314" y="1688"/>
                      <a:pt x="213" y="1900"/>
                      <a:pt x="213" y="1900"/>
                    </a:cubicBezTo>
                    <a:lnTo>
                      <a:pt x="0" y="1127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Freeform 54"/>
              <p:cNvSpPr/>
              <p:nvPr/>
            </p:nvSpPr>
            <p:spPr bwMode="auto">
              <a:xfrm>
                <a:off x="15012" y="1317310"/>
                <a:ext cx="131357" cy="213923"/>
              </a:xfrm>
              <a:custGeom>
                <a:avLst/>
                <a:gdLst>
                  <a:gd name="T0" fmla="*/ 0 w 508"/>
                  <a:gd name="T1" fmla="*/ 0 h 835"/>
                  <a:gd name="T2" fmla="*/ 254 w 508"/>
                  <a:gd name="T3" fmla="*/ 835 h 835"/>
                  <a:gd name="T4" fmla="*/ 254 w 508"/>
                  <a:gd name="T5" fmla="*/ 835 h 835"/>
                  <a:gd name="T6" fmla="*/ 508 w 508"/>
                  <a:gd name="T7" fmla="*/ 0 h 835"/>
                  <a:gd name="T8" fmla="*/ 0 w 508"/>
                  <a:gd name="T9" fmla="*/ 0 h 835"/>
                  <a:gd name="T10" fmla="*/ 0 w 508"/>
                  <a:gd name="T11" fmla="*/ 0 h 835"/>
                  <a:gd name="T12" fmla="*/ 508 w 508"/>
                  <a:gd name="T13" fmla="*/ 83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08" h="835">
                    <a:moveTo>
                      <a:pt x="0" y="0"/>
                    </a:moveTo>
                    <a:cubicBezTo>
                      <a:pt x="63" y="328"/>
                      <a:pt x="151" y="629"/>
                      <a:pt x="254" y="835"/>
                    </a:cubicBezTo>
                    <a:cubicBezTo>
                      <a:pt x="254" y="835"/>
                      <a:pt x="254" y="835"/>
                      <a:pt x="254" y="835"/>
                    </a:cubicBezTo>
                    <a:cubicBezTo>
                      <a:pt x="357" y="629"/>
                      <a:pt x="445" y="328"/>
                      <a:pt x="50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Freeform 55"/>
              <p:cNvSpPr/>
              <p:nvPr/>
            </p:nvSpPr>
            <p:spPr bwMode="auto">
              <a:xfrm>
                <a:off x="30024" y="1328568"/>
                <a:ext cx="75060" cy="120097"/>
              </a:xfrm>
              <a:custGeom>
                <a:avLst/>
                <a:gdLst>
                  <a:gd name="T0" fmla="*/ 0 w 286"/>
                  <a:gd name="T1" fmla="*/ 0 h 471"/>
                  <a:gd name="T2" fmla="*/ 143 w 286"/>
                  <a:gd name="T3" fmla="*/ 471 h 471"/>
                  <a:gd name="T4" fmla="*/ 143 w 286"/>
                  <a:gd name="T5" fmla="*/ 471 h 471"/>
                  <a:gd name="T6" fmla="*/ 286 w 286"/>
                  <a:gd name="T7" fmla="*/ 0 h 471"/>
                  <a:gd name="T8" fmla="*/ 0 w 286"/>
                  <a:gd name="T9" fmla="*/ 0 h 471"/>
                  <a:gd name="T10" fmla="*/ 0 w 286"/>
                  <a:gd name="T11" fmla="*/ 0 h 471"/>
                  <a:gd name="T12" fmla="*/ 286 w 286"/>
                  <a:gd name="T13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286" h="471">
                    <a:moveTo>
                      <a:pt x="0" y="0"/>
                    </a:moveTo>
                    <a:cubicBezTo>
                      <a:pt x="35" y="185"/>
                      <a:pt x="85" y="354"/>
                      <a:pt x="143" y="471"/>
                    </a:cubicBezTo>
                    <a:cubicBezTo>
                      <a:pt x="143" y="471"/>
                      <a:pt x="143" y="471"/>
                      <a:pt x="143" y="471"/>
                    </a:cubicBezTo>
                    <a:cubicBezTo>
                      <a:pt x="201" y="354"/>
                      <a:pt x="251" y="185"/>
                      <a:pt x="2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AE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3" name="Freeform 56"/>
              <p:cNvSpPr/>
              <p:nvPr/>
            </p:nvSpPr>
            <p:spPr bwMode="auto">
              <a:xfrm>
                <a:off x="0" y="911984"/>
                <a:ext cx="165133" cy="476634"/>
              </a:xfrm>
              <a:custGeom>
                <a:avLst/>
                <a:gdLst>
                  <a:gd name="T0" fmla="*/ 315 w 630"/>
                  <a:gd name="T1" fmla="*/ 0 h 1848"/>
                  <a:gd name="T2" fmla="*/ 315 w 630"/>
                  <a:gd name="T3" fmla="*/ 0 h 1848"/>
                  <a:gd name="T4" fmla="*/ 0 w 630"/>
                  <a:gd name="T5" fmla="*/ 1214 h 1848"/>
                  <a:gd name="T6" fmla="*/ 315 w 630"/>
                  <a:gd name="T7" fmla="*/ 1848 h 1848"/>
                  <a:gd name="T8" fmla="*/ 315 w 630"/>
                  <a:gd name="T9" fmla="*/ 1848 h 1848"/>
                  <a:gd name="T10" fmla="*/ 630 w 630"/>
                  <a:gd name="T11" fmla="*/ 1214 h 1848"/>
                  <a:gd name="T12" fmla="*/ 315 w 630"/>
                  <a:gd name="T13" fmla="*/ 0 h 1848"/>
                  <a:gd name="T14" fmla="*/ 0 w 630"/>
                  <a:gd name="T15" fmla="*/ 0 h 1848"/>
                  <a:gd name="T16" fmla="*/ 630 w 630"/>
                  <a:gd name="T17" fmla="*/ 18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630" h="1848">
                    <a:moveTo>
                      <a:pt x="315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130" y="273"/>
                      <a:pt x="0" y="795"/>
                      <a:pt x="0" y="1214"/>
                    </a:cubicBezTo>
                    <a:cubicBezTo>
                      <a:pt x="0" y="1682"/>
                      <a:pt x="5" y="1842"/>
                      <a:pt x="315" y="1848"/>
                    </a:cubicBezTo>
                    <a:cubicBezTo>
                      <a:pt x="315" y="1848"/>
                      <a:pt x="315" y="1848"/>
                      <a:pt x="315" y="1848"/>
                    </a:cubicBezTo>
                    <a:cubicBezTo>
                      <a:pt x="625" y="1842"/>
                      <a:pt x="630" y="1682"/>
                      <a:pt x="630" y="1214"/>
                    </a:cubicBezTo>
                    <a:cubicBezTo>
                      <a:pt x="630" y="795"/>
                      <a:pt x="500" y="273"/>
                      <a:pt x="315" y="0"/>
                    </a:cubicBezTo>
                    <a:close/>
                  </a:path>
                </a:pathLst>
              </a:custGeom>
              <a:solidFill>
                <a:srgbClr val="4476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Freeform 57"/>
              <p:cNvSpPr/>
              <p:nvPr/>
            </p:nvSpPr>
            <p:spPr bwMode="auto">
              <a:xfrm>
                <a:off x="41284" y="911984"/>
                <a:ext cx="82566" cy="86321"/>
              </a:xfrm>
              <a:custGeom>
                <a:avLst/>
                <a:gdLst>
                  <a:gd name="T0" fmla="*/ 324 w 324"/>
                  <a:gd name="T1" fmla="*/ 339 h 339"/>
                  <a:gd name="T2" fmla="*/ 162 w 324"/>
                  <a:gd name="T3" fmla="*/ 0 h 339"/>
                  <a:gd name="T4" fmla="*/ 162 w 324"/>
                  <a:gd name="T5" fmla="*/ 0 h 339"/>
                  <a:gd name="T6" fmla="*/ 0 w 324"/>
                  <a:gd name="T7" fmla="*/ 339 h 339"/>
                  <a:gd name="T8" fmla="*/ 324 w 324"/>
                  <a:gd name="T9" fmla="*/ 339 h 339"/>
                  <a:gd name="T10" fmla="*/ 0 w 324"/>
                  <a:gd name="T11" fmla="*/ 0 h 339"/>
                  <a:gd name="T12" fmla="*/ 324 w 324"/>
                  <a:gd name="T13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324" h="339">
                    <a:moveTo>
                      <a:pt x="324" y="339"/>
                    </a:moveTo>
                    <a:cubicBezTo>
                      <a:pt x="278" y="207"/>
                      <a:pt x="223" y="9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1" y="90"/>
                      <a:pt x="46" y="207"/>
                      <a:pt x="0" y="339"/>
                    </a:cubicBezTo>
                    <a:lnTo>
                      <a:pt x="324" y="339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Freeform 58"/>
              <p:cNvSpPr/>
              <p:nvPr/>
            </p:nvSpPr>
            <p:spPr bwMode="auto">
              <a:xfrm>
                <a:off x="7506" y="1332322"/>
                <a:ext cx="150121" cy="56296"/>
              </a:xfrm>
              <a:custGeom>
                <a:avLst/>
                <a:gdLst>
                  <a:gd name="T0" fmla="*/ 0 w 586"/>
                  <a:gd name="T1" fmla="*/ 0 h 209"/>
                  <a:gd name="T2" fmla="*/ 293 w 586"/>
                  <a:gd name="T3" fmla="*/ 209 h 209"/>
                  <a:gd name="T4" fmla="*/ 293 w 586"/>
                  <a:gd name="T5" fmla="*/ 209 h 209"/>
                  <a:gd name="T6" fmla="*/ 586 w 586"/>
                  <a:gd name="T7" fmla="*/ 0 h 209"/>
                  <a:gd name="T8" fmla="*/ 0 w 586"/>
                  <a:gd name="T9" fmla="*/ 0 h 209"/>
                  <a:gd name="T10" fmla="*/ 0 w 586"/>
                  <a:gd name="T11" fmla="*/ 0 h 209"/>
                  <a:gd name="T12" fmla="*/ 586 w 586"/>
                  <a:gd name="T13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86" h="209">
                    <a:moveTo>
                      <a:pt x="0" y="0"/>
                    </a:moveTo>
                    <a:cubicBezTo>
                      <a:pt x="31" y="147"/>
                      <a:pt x="107" y="205"/>
                      <a:pt x="293" y="209"/>
                    </a:cubicBezTo>
                    <a:cubicBezTo>
                      <a:pt x="293" y="209"/>
                      <a:pt x="293" y="209"/>
                      <a:pt x="293" y="209"/>
                    </a:cubicBezTo>
                    <a:cubicBezTo>
                      <a:pt x="479" y="205"/>
                      <a:pt x="555" y="147"/>
                      <a:pt x="5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Freeform 59"/>
              <p:cNvSpPr/>
              <p:nvPr/>
            </p:nvSpPr>
            <p:spPr bwMode="auto">
              <a:xfrm>
                <a:off x="844430" y="818157"/>
                <a:ext cx="150121" cy="300241"/>
              </a:xfrm>
              <a:custGeom>
                <a:avLst/>
                <a:gdLst>
                  <a:gd name="T0" fmla="*/ 589 w 589"/>
                  <a:gd name="T1" fmla="*/ 285 h 1162"/>
                  <a:gd name="T2" fmla="*/ 208 w 589"/>
                  <a:gd name="T3" fmla="*/ 0 h 1162"/>
                  <a:gd name="T4" fmla="*/ 0 w 589"/>
                  <a:gd name="T5" fmla="*/ 1091 h 1162"/>
                  <a:gd name="T6" fmla="*/ 513 w 589"/>
                  <a:gd name="T7" fmla="*/ 1162 h 1162"/>
                  <a:gd name="T8" fmla="*/ 589 w 589"/>
                  <a:gd name="T9" fmla="*/ 285 h 1162"/>
                  <a:gd name="T10" fmla="*/ 0 w 589"/>
                  <a:gd name="T11" fmla="*/ 0 h 1162"/>
                  <a:gd name="T12" fmla="*/ 589 w 589"/>
                  <a:gd name="T13" fmla="*/ 116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89" h="1162">
                    <a:moveTo>
                      <a:pt x="589" y="285"/>
                    </a:moveTo>
                    <a:cubicBezTo>
                      <a:pt x="208" y="0"/>
                      <a:pt x="208" y="0"/>
                      <a:pt x="208" y="0"/>
                    </a:cubicBezTo>
                    <a:cubicBezTo>
                      <a:pt x="0" y="1091"/>
                      <a:pt x="0" y="1091"/>
                      <a:pt x="0" y="1091"/>
                    </a:cubicBezTo>
                    <a:cubicBezTo>
                      <a:pt x="0" y="1091"/>
                      <a:pt x="207" y="1068"/>
                      <a:pt x="513" y="1162"/>
                    </a:cubicBezTo>
                    <a:cubicBezTo>
                      <a:pt x="567" y="935"/>
                      <a:pt x="583" y="646"/>
                      <a:pt x="589" y="285"/>
                    </a:cubicBez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Freeform 60"/>
              <p:cNvSpPr/>
              <p:nvPr/>
            </p:nvSpPr>
            <p:spPr bwMode="auto">
              <a:xfrm>
                <a:off x="334020" y="818157"/>
                <a:ext cx="157627" cy="300241"/>
              </a:xfrm>
              <a:custGeom>
                <a:avLst/>
                <a:gdLst>
                  <a:gd name="T0" fmla="*/ 0 w 609"/>
                  <a:gd name="T1" fmla="*/ 299 h 1168"/>
                  <a:gd name="T2" fmla="*/ 77 w 609"/>
                  <a:gd name="T3" fmla="*/ 1168 h 1168"/>
                  <a:gd name="T4" fmla="*/ 609 w 609"/>
                  <a:gd name="T5" fmla="*/ 1091 h 1168"/>
                  <a:gd name="T6" fmla="*/ 400 w 609"/>
                  <a:gd name="T7" fmla="*/ 0 h 1168"/>
                  <a:gd name="T8" fmla="*/ 0 w 609"/>
                  <a:gd name="T9" fmla="*/ 299 h 1168"/>
                  <a:gd name="T10" fmla="*/ 0 w 609"/>
                  <a:gd name="T11" fmla="*/ 0 h 1168"/>
                  <a:gd name="T12" fmla="*/ 609 w 609"/>
                  <a:gd name="T13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609" h="1168">
                    <a:moveTo>
                      <a:pt x="0" y="299"/>
                    </a:moveTo>
                    <a:cubicBezTo>
                      <a:pt x="6" y="656"/>
                      <a:pt x="23" y="942"/>
                      <a:pt x="77" y="1168"/>
                    </a:cubicBezTo>
                    <a:cubicBezTo>
                      <a:pt x="393" y="1067"/>
                      <a:pt x="609" y="1091"/>
                      <a:pt x="609" y="1091"/>
                    </a:cubicBezTo>
                    <a:cubicBezTo>
                      <a:pt x="400" y="0"/>
                      <a:pt x="400" y="0"/>
                      <a:pt x="400" y="0"/>
                    </a:cubicBezTo>
                    <a:lnTo>
                      <a:pt x="0" y="299"/>
                    </a:ln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Freeform 61"/>
              <p:cNvSpPr/>
              <p:nvPr/>
            </p:nvSpPr>
            <p:spPr bwMode="auto">
              <a:xfrm>
                <a:off x="405326" y="0"/>
                <a:ext cx="525422" cy="1294792"/>
              </a:xfrm>
              <a:custGeom>
                <a:avLst/>
                <a:gdLst>
                  <a:gd name="T0" fmla="*/ 1021 w 2042"/>
                  <a:gd name="T1" fmla="*/ 0 h 5026"/>
                  <a:gd name="T2" fmla="*/ 1021 w 2042"/>
                  <a:gd name="T3" fmla="*/ 0 h 5026"/>
                  <a:gd name="T4" fmla="*/ 0 w 2042"/>
                  <a:gd name="T5" fmla="*/ 3302 h 5026"/>
                  <a:gd name="T6" fmla="*/ 1021 w 2042"/>
                  <a:gd name="T7" fmla="*/ 5026 h 5026"/>
                  <a:gd name="T8" fmla="*/ 1021 w 2042"/>
                  <a:gd name="T9" fmla="*/ 5026 h 5026"/>
                  <a:gd name="T10" fmla="*/ 2042 w 2042"/>
                  <a:gd name="T11" fmla="*/ 3302 h 5026"/>
                  <a:gd name="T12" fmla="*/ 1021 w 2042"/>
                  <a:gd name="T13" fmla="*/ 0 h 5026"/>
                  <a:gd name="T14" fmla="*/ 0 w 2042"/>
                  <a:gd name="T15" fmla="*/ 0 h 5026"/>
                  <a:gd name="T16" fmla="*/ 2042 w 2042"/>
                  <a:gd name="T17" fmla="*/ 5026 h 5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2042" h="5026">
                    <a:moveTo>
                      <a:pt x="1021" y="0"/>
                    </a:moveTo>
                    <a:cubicBezTo>
                      <a:pt x="1021" y="0"/>
                      <a:pt x="1021" y="0"/>
                      <a:pt x="1021" y="0"/>
                    </a:cubicBezTo>
                    <a:cubicBezTo>
                      <a:pt x="423" y="743"/>
                      <a:pt x="0" y="2164"/>
                      <a:pt x="0" y="3302"/>
                    </a:cubicBezTo>
                    <a:cubicBezTo>
                      <a:pt x="0" y="4577"/>
                      <a:pt x="18" y="5011"/>
                      <a:pt x="1021" y="5026"/>
                    </a:cubicBezTo>
                    <a:cubicBezTo>
                      <a:pt x="1021" y="5026"/>
                      <a:pt x="1021" y="5026"/>
                      <a:pt x="1021" y="5026"/>
                    </a:cubicBezTo>
                    <a:cubicBezTo>
                      <a:pt x="2024" y="5011"/>
                      <a:pt x="2042" y="4577"/>
                      <a:pt x="2042" y="3302"/>
                    </a:cubicBezTo>
                    <a:cubicBezTo>
                      <a:pt x="2042" y="2164"/>
                      <a:pt x="1619" y="743"/>
                      <a:pt x="1021" y="0"/>
                    </a:cubicBezTo>
                    <a:close/>
                  </a:path>
                </a:pathLst>
              </a:custGeom>
              <a:solidFill>
                <a:srgbClr val="EFE5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Freeform 62"/>
              <p:cNvSpPr/>
              <p:nvPr/>
            </p:nvSpPr>
            <p:spPr bwMode="auto">
              <a:xfrm>
                <a:off x="405326" y="896972"/>
                <a:ext cx="525422" cy="397820"/>
              </a:xfrm>
              <a:custGeom>
                <a:avLst/>
                <a:gdLst>
                  <a:gd name="T0" fmla="*/ 0 w 2042"/>
                  <a:gd name="T1" fmla="*/ 0 h 1546"/>
                  <a:gd name="T2" fmla="*/ 1021 w 2042"/>
                  <a:gd name="T3" fmla="*/ 1546 h 1546"/>
                  <a:gd name="T4" fmla="*/ 1021 w 2042"/>
                  <a:gd name="T5" fmla="*/ 1546 h 1546"/>
                  <a:gd name="T6" fmla="*/ 2042 w 2042"/>
                  <a:gd name="T7" fmla="*/ 0 h 1546"/>
                  <a:gd name="T8" fmla="*/ 0 w 2042"/>
                  <a:gd name="T9" fmla="*/ 0 h 1546"/>
                  <a:gd name="T10" fmla="*/ 0 w 2042"/>
                  <a:gd name="T11" fmla="*/ 0 h 1546"/>
                  <a:gd name="T12" fmla="*/ 2042 w 2042"/>
                  <a:gd name="T13" fmla="*/ 1546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2042" h="1546">
                    <a:moveTo>
                      <a:pt x="0" y="0"/>
                    </a:moveTo>
                    <a:cubicBezTo>
                      <a:pt x="4" y="1138"/>
                      <a:pt x="66" y="1532"/>
                      <a:pt x="1021" y="1546"/>
                    </a:cubicBezTo>
                    <a:cubicBezTo>
                      <a:pt x="1021" y="1546"/>
                      <a:pt x="1021" y="1546"/>
                      <a:pt x="1021" y="1546"/>
                    </a:cubicBezTo>
                    <a:cubicBezTo>
                      <a:pt x="1976" y="1532"/>
                      <a:pt x="2038" y="1138"/>
                      <a:pt x="204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Freeform 63"/>
              <p:cNvSpPr/>
              <p:nvPr/>
            </p:nvSpPr>
            <p:spPr bwMode="auto">
              <a:xfrm>
                <a:off x="532928" y="0"/>
                <a:ext cx="270217" cy="236441"/>
              </a:xfrm>
              <a:custGeom>
                <a:avLst/>
                <a:gdLst>
                  <a:gd name="T0" fmla="*/ 1051 w 1051"/>
                  <a:gd name="T1" fmla="*/ 921 h 921"/>
                  <a:gd name="T2" fmla="*/ 525 w 1051"/>
                  <a:gd name="T3" fmla="*/ 0 h 921"/>
                  <a:gd name="T4" fmla="*/ 525 w 1051"/>
                  <a:gd name="T5" fmla="*/ 0 h 921"/>
                  <a:gd name="T6" fmla="*/ 0 w 1051"/>
                  <a:gd name="T7" fmla="*/ 921 h 921"/>
                  <a:gd name="T8" fmla="*/ 1051 w 1051"/>
                  <a:gd name="T9" fmla="*/ 921 h 921"/>
                  <a:gd name="T10" fmla="*/ 0 w 1051"/>
                  <a:gd name="T11" fmla="*/ 0 h 921"/>
                  <a:gd name="T12" fmla="*/ 1051 w 1051"/>
                  <a:gd name="T13" fmla="*/ 921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1051" h="921">
                    <a:moveTo>
                      <a:pt x="1051" y="921"/>
                    </a:moveTo>
                    <a:cubicBezTo>
                      <a:pt x="900" y="563"/>
                      <a:pt x="722" y="245"/>
                      <a:pt x="525" y="0"/>
                    </a:cubicBezTo>
                    <a:cubicBezTo>
                      <a:pt x="525" y="0"/>
                      <a:pt x="525" y="0"/>
                      <a:pt x="525" y="0"/>
                    </a:cubicBezTo>
                    <a:cubicBezTo>
                      <a:pt x="328" y="245"/>
                      <a:pt x="150" y="563"/>
                      <a:pt x="0" y="921"/>
                    </a:cubicBezTo>
                    <a:lnTo>
                      <a:pt x="1051" y="921"/>
                    </a:lnTo>
                    <a:close/>
                  </a:path>
                </a:pathLst>
              </a:custGeom>
              <a:solidFill>
                <a:srgbClr val="4476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Freeform 64"/>
              <p:cNvSpPr/>
              <p:nvPr/>
            </p:nvSpPr>
            <p:spPr bwMode="auto">
              <a:xfrm>
                <a:off x="562952" y="0"/>
                <a:ext cx="221429" cy="198911"/>
              </a:xfrm>
              <a:custGeom>
                <a:avLst/>
                <a:gdLst>
                  <a:gd name="T0" fmla="*/ 398 w 870"/>
                  <a:gd name="T1" fmla="*/ 219 h 769"/>
                  <a:gd name="T2" fmla="*/ 398 w 870"/>
                  <a:gd name="T3" fmla="*/ 219 h 769"/>
                  <a:gd name="T4" fmla="*/ 870 w 870"/>
                  <a:gd name="T5" fmla="*/ 769 h 769"/>
                  <a:gd name="T6" fmla="*/ 411 w 870"/>
                  <a:gd name="T7" fmla="*/ 0 h 769"/>
                  <a:gd name="T8" fmla="*/ 411 w 870"/>
                  <a:gd name="T9" fmla="*/ 0 h 769"/>
                  <a:gd name="T10" fmla="*/ 0 w 870"/>
                  <a:gd name="T11" fmla="*/ 668 h 769"/>
                  <a:gd name="T12" fmla="*/ 398 w 870"/>
                  <a:gd name="T13" fmla="*/ 219 h 769"/>
                  <a:gd name="T14" fmla="*/ 0 w 870"/>
                  <a:gd name="T15" fmla="*/ 0 h 769"/>
                  <a:gd name="T16" fmla="*/ 870 w 870"/>
                  <a:gd name="T17" fmla="*/ 76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870" h="769">
                    <a:moveTo>
                      <a:pt x="398" y="219"/>
                    </a:moveTo>
                    <a:cubicBezTo>
                      <a:pt x="398" y="219"/>
                      <a:pt x="398" y="219"/>
                      <a:pt x="398" y="219"/>
                    </a:cubicBezTo>
                    <a:cubicBezTo>
                      <a:pt x="567" y="375"/>
                      <a:pt x="725" y="562"/>
                      <a:pt x="870" y="769"/>
                    </a:cubicBezTo>
                    <a:cubicBezTo>
                      <a:pt x="735" y="473"/>
                      <a:pt x="580" y="209"/>
                      <a:pt x="411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262" y="185"/>
                      <a:pt x="123" y="413"/>
                      <a:pt x="0" y="668"/>
                    </a:cubicBezTo>
                    <a:cubicBezTo>
                      <a:pt x="124" y="501"/>
                      <a:pt x="258" y="349"/>
                      <a:pt x="398" y="21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Freeform 65"/>
              <p:cNvSpPr/>
              <p:nvPr/>
            </p:nvSpPr>
            <p:spPr bwMode="auto">
              <a:xfrm>
                <a:off x="424092" y="1148423"/>
                <a:ext cx="487892" cy="146369"/>
              </a:xfrm>
              <a:custGeom>
                <a:avLst/>
                <a:gdLst>
                  <a:gd name="T0" fmla="*/ 0 w 1900"/>
                  <a:gd name="T1" fmla="*/ 0 h 568"/>
                  <a:gd name="T2" fmla="*/ 950 w 1900"/>
                  <a:gd name="T3" fmla="*/ 568 h 568"/>
                  <a:gd name="T4" fmla="*/ 950 w 1900"/>
                  <a:gd name="T5" fmla="*/ 568 h 568"/>
                  <a:gd name="T6" fmla="*/ 1900 w 1900"/>
                  <a:gd name="T7" fmla="*/ 0 h 568"/>
                  <a:gd name="T8" fmla="*/ 0 w 1900"/>
                  <a:gd name="T9" fmla="*/ 0 h 568"/>
                  <a:gd name="T10" fmla="*/ 0 w 1900"/>
                  <a:gd name="T11" fmla="*/ 0 h 568"/>
                  <a:gd name="T12" fmla="*/ 1900 w 1900"/>
                  <a:gd name="T13" fmla="*/ 5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1900" h="568">
                    <a:moveTo>
                      <a:pt x="0" y="0"/>
                    </a:moveTo>
                    <a:cubicBezTo>
                      <a:pt x="102" y="400"/>
                      <a:pt x="349" y="559"/>
                      <a:pt x="950" y="568"/>
                    </a:cubicBezTo>
                    <a:cubicBezTo>
                      <a:pt x="950" y="568"/>
                      <a:pt x="950" y="568"/>
                      <a:pt x="950" y="568"/>
                    </a:cubicBezTo>
                    <a:cubicBezTo>
                      <a:pt x="1551" y="559"/>
                      <a:pt x="1798" y="400"/>
                      <a:pt x="19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Oval 66"/>
              <p:cNvSpPr>
                <a:spLocks noChangeArrowheads="1"/>
              </p:cNvSpPr>
              <p:nvPr/>
            </p:nvSpPr>
            <p:spPr bwMode="auto">
              <a:xfrm>
                <a:off x="517916" y="476634"/>
                <a:ext cx="300241" cy="300241"/>
              </a:xfrm>
              <a:prstGeom prst="ellipse">
                <a:avLst/>
              </a:pr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5" name="Oval 67"/>
              <p:cNvSpPr>
                <a:spLocks noChangeArrowheads="1"/>
              </p:cNvSpPr>
              <p:nvPr/>
            </p:nvSpPr>
            <p:spPr bwMode="auto">
              <a:xfrm>
                <a:off x="551695" y="514164"/>
                <a:ext cx="228935" cy="225181"/>
              </a:xfrm>
              <a:prstGeom prst="ellipse">
                <a:avLst/>
              </a:prstGeom>
              <a:solidFill>
                <a:srgbClr val="DDAE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6" name="Freeform 68"/>
              <p:cNvSpPr/>
              <p:nvPr/>
            </p:nvSpPr>
            <p:spPr bwMode="auto">
              <a:xfrm>
                <a:off x="570458" y="529176"/>
                <a:ext cx="198911" cy="146369"/>
              </a:xfrm>
              <a:custGeom>
                <a:avLst/>
                <a:gdLst>
                  <a:gd name="T0" fmla="*/ 315 w 770"/>
                  <a:gd name="T1" fmla="*/ 146 h 576"/>
                  <a:gd name="T2" fmla="*/ 725 w 770"/>
                  <a:gd name="T3" fmla="*/ 555 h 576"/>
                  <a:gd name="T4" fmla="*/ 724 w 770"/>
                  <a:gd name="T5" fmla="*/ 576 h 576"/>
                  <a:gd name="T6" fmla="*/ 770 w 770"/>
                  <a:gd name="T7" fmla="*/ 392 h 576"/>
                  <a:gd name="T8" fmla="*/ 379 w 770"/>
                  <a:gd name="T9" fmla="*/ 0 h 576"/>
                  <a:gd name="T10" fmla="*/ 0 w 770"/>
                  <a:gd name="T11" fmla="*/ 294 h 576"/>
                  <a:gd name="T12" fmla="*/ 315 w 770"/>
                  <a:gd name="T13" fmla="*/ 146 h 576"/>
                  <a:gd name="T14" fmla="*/ 0 w 770"/>
                  <a:gd name="T15" fmla="*/ 0 h 576"/>
                  <a:gd name="T16" fmla="*/ 770 w 770"/>
                  <a:gd name="T17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770" h="576">
                    <a:moveTo>
                      <a:pt x="315" y="146"/>
                    </a:moveTo>
                    <a:cubicBezTo>
                      <a:pt x="541" y="146"/>
                      <a:pt x="725" y="329"/>
                      <a:pt x="725" y="555"/>
                    </a:cubicBezTo>
                    <a:cubicBezTo>
                      <a:pt x="725" y="562"/>
                      <a:pt x="724" y="569"/>
                      <a:pt x="724" y="576"/>
                    </a:cubicBezTo>
                    <a:cubicBezTo>
                      <a:pt x="753" y="521"/>
                      <a:pt x="770" y="458"/>
                      <a:pt x="770" y="392"/>
                    </a:cubicBezTo>
                    <a:cubicBezTo>
                      <a:pt x="770" y="175"/>
                      <a:pt x="595" y="0"/>
                      <a:pt x="379" y="0"/>
                    </a:cubicBezTo>
                    <a:cubicBezTo>
                      <a:pt x="196" y="0"/>
                      <a:pt x="43" y="125"/>
                      <a:pt x="0" y="294"/>
                    </a:cubicBezTo>
                    <a:cubicBezTo>
                      <a:pt x="75" y="204"/>
                      <a:pt x="188" y="146"/>
                      <a:pt x="315" y="146"/>
                    </a:cubicBezTo>
                    <a:close/>
                  </a:path>
                </a:pathLst>
              </a:custGeom>
              <a:solidFill>
                <a:srgbClr val="EFE5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77" name="文本框 76"/>
          <p:cNvSpPr txBox="1"/>
          <p:nvPr/>
        </p:nvSpPr>
        <p:spPr>
          <a:xfrm>
            <a:off x="479425" y="1268730"/>
            <a:ext cx="7264400" cy="4120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latinLnBrk="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万多的社区粉丝及潜在用户；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latinLnBrk="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latinLnBrk="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万多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名医学影像医生和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多家医疗机构的合作资源；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latinLnBrk="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latinLnBrk="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多个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Filecoin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存储提供商社区的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latinLnBrk="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latinLnBrk="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月份迪拜注册的海外运营公司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——BASAR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将会获得迪拜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DIFC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扶；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latinLnBrk="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latinLnBrk="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中东地区和南亚地区丰富的合作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资源，率先推广</a:t>
            </a:r>
            <a:r>
              <a:rPr lang="en-US" altLang="zh-CN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DicomNetwork</a:t>
            </a:r>
            <a:r>
              <a:rPr lang="zh-CN" altLang="en-US" b="1" spc="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/>
            <a:endParaRPr lang="zh-CN" altLang="en-US" b="1" spc="3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2"/>
          <p:cNvPicPr>
            <a:picLocks noChangeAspect="1"/>
          </p:cNvPicPr>
          <p:nvPr/>
        </p:nvPicPr>
        <p:blipFill>
          <a:blip r:embed="rId1">
            <a:alphaModFix amt="20000"/>
          </a:blip>
          <a:srcRect r="49026" b="32788"/>
          <a:stretch>
            <a:fillRect/>
          </a:stretch>
        </p:blipFill>
        <p:spPr>
          <a:xfrm rot="1980000" flipH="1">
            <a:off x="-664845" y="-3048635"/>
            <a:ext cx="7911465" cy="79264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9425" y="862330"/>
            <a:ext cx="6649085" cy="303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0" hangingPunct="1">
              <a:lnSpc>
                <a:spcPts val="1146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THANKS FOR </a:t>
            </a:r>
            <a:endParaRPr lang="en-US" altLang="zh-CN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latinLnBrk="0" hangingPunct="1">
              <a:lnSpc>
                <a:spcPts val="1146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8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WATCHING</a:t>
            </a:r>
            <a:endParaRPr lang="en-US" altLang="zh-CN" sz="80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11"/>
          <p:cNvSpPr txBox="1"/>
          <p:nvPr/>
        </p:nvSpPr>
        <p:spPr>
          <a:xfrm>
            <a:off x="551180" y="4936490"/>
            <a:ext cx="11651615" cy="1561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50000"/>
              </a:lnSpc>
              <a:spcBef>
                <a:spcPts val="105"/>
              </a:spcBef>
              <a:spcAft>
                <a:spcPts val="0"/>
              </a:spcAft>
            </a:pPr>
            <a:r>
              <a:rPr sz="2400" b="1" spc="40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For </a:t>
            </a:r>
            <a:r>
              <a:rPr sz="2400" b="1" spc="50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more</a:t>
            </a:r>
            <a:r>
              <a:rPr sz="2400" b="1" spc="-204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 </a:t>
            </a:r>
            <a:r>
              <a:rPr sz="2400" b="1" spc="34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information: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Calibri" panose="020F0502020204030204"/>
            </a:endParaRPr>
          </a:p>
          <a:p>
            <a:pPr marL="12065" indent="0">
              <a:lnSpc>
                <a:spcPct val="50000"/>
              </a:lnSpc>
              <a:spcBef>
                <a:spcPts val="2875"/>
              </a:spcBef>
              <a:spcAft>
                <a:spcPts val="0"/>
              </a:spcAft>
              <a:buClr>
                <a:srgbClr val="00ABEB"/>
              </a:buClr>
              <a:buFont typeface="Arial" panose="020B0604020202020204" pitchFamily="34" charset="0"/>
              <a:buNone/>
              <a:tabLst>
                <a:tab pos="358140" algn="l"/>
                <a:tab pos="358775" algn="l"/>
              </a:tabLst>
            </a:pPr>
            <a:r>
              <a:rPr sz="1400" spc="2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Website:</a:t>
            </a:r>
            <a:r>
              <a:rPr lang="en-US" sz="1400" spc="185" dirty="0">
                <a:solidFill>
                  <a:srgbClr val="00ABE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 www.SINSO</a:t>
            </a:r>
            <a:r>
              <a:rPr sz="1400" spc="185" dirty="0">
                <a:solidFill>
                  <a:srgbClr val="00ABE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.io</a:t>
            </a:r>
            <a:r>
              <a:rPr lang="en-US" sz="1400" spc="185" dirty="0">
                <a:solidFill>
                  <a:srgbClr val="00ABE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</a:t>
            </a:r>
            <a:r>
              <a:rPr sz="1400" spc="18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Twitter:</a:t>
            </a:r>
            <a:r>
              <a:rPr sz="1400" spc="10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400" spc="235" dirty="0">
                <a:solidFill>
                  <a:srgbClr val="00FFA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400" spc="185" dirty="0">
                <a:solidFill>
                  <a:srgbClr val="00ABE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https://twitter.com/SINSOtech</a:t>
            </a:r>
            <a:endParaRPr lang="en-US" sz="1400" spc="185" dirty="0">
              <a:solidFill>
                <a:srgbClr val="00ABE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065" indent="0">
              <a:lnSpc>
                <a:spcPct val="50000"/>
              </a:lnSpc>
              <a:spcBef>
                <a:spcPts val="2875"/>
              </a:spcBef>
              <a:spcAft>
                <a:spcPts val="0"/>
              </a:spcAft>
              <a:buClr>
                <a:srgbClr val="00ABEB"/>
              </a:buClr>
              <a:buFont typeface="Arial" panose="020B0604020202020204" pitchFamily="34" charset="0"/>
              <a:buNone/>
              <a:tabLst>
                <a:tab pos="358140" algn="l"/>
                <a:tab pos="358775" algn="l"/>
              </a:tabLst>
            </a:pPr>
            <a:r>
              <a:rPr sz="1400" spc="29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Telegram:</a:t>
            </a:r>
            <a:r>
              <a:rPr sz="1400" spc="1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400" spc="275" dirty="0">
                <a:solidFill>
                  <a:srgbClr val="00FF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400" spc="185" dirty="0">
                <a:solidFill>
                  <a:srgbClr val="00ABE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https://t.me/SINSOtech                           </a:t>
            </a:r>
            <a:r>
              <a:rPr lang="en-US" sz="1400" spc="28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medium</a:t>
            </a:r>
            <a:r>
              <a:rPr sz="1400" spc="28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sz="1400" spc="10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400" spc="114" dirty="0">
                <a:solidFill>
                  <a:srgbClr val="00FFA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400" spc="185" dirty="0">
                <a:solidFill>
                  <a:srgbClr val="00ABE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https://SINSOtech.medium.com</a:t>
            </a:r>
            <a:endParaRPr lang="en-US" sz="1400" spc="185" dirty="0">
              <a:solidFill>
                <a:srgbClr val="00ABE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65" indent="0">
              <a:lnSpc>
                <a:spcPct val="50000"/>
              </a:lnSpc>
              <a:spcBef>
                <a:spcPts val="2365"/>
              </a:spcBef>
              <a:spcAft>
                <a:spcPts val="0"/>
              </a:spcAft>
              <a:buClr>
                <a:srgbClr val="00ABEB"/>
              </a:buClr>
              <a:buFont typeface="Arial" panose="020B0604020202020204" pitchFamily="34" charset="0"/>
              <a:buNone/>
              <a:tabLst>
                <a:tab pos="358140" algn="l"/>
                <a:tab pos="358775" algn="l"/>
              </a:tabLst>
            </a:pPr>
            <a:r>
              <a:rPr lang="en-US" sz="1400" spc="28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faceb</a:t>
            </a:r>
            <a:r>
              <a:rPr lang="en-US" sz="1400" spc="28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ook: </a:t>
            </a:r>
            <a:r>
              <a:rPr lang="en-US" sz="1400" spc="185" dirty="0">
                <a:solidFill>
                  <a:srgbClr val="00ABE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https://www.facebook.com/SINSOtech       </a:t>
            </a:r>
            <a:r>
              <a:rPr lang="en-US" sz="1400" spc="28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Mail </a:t>
            </a:r>
            <a:r>
              <a:rPr lang="zh-CN" altLang="en-US" sz="1400" spc="185" dirty="0">
                <a:solidFill>
                  <a:srgbClr val="00ABE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 spc="185" dirty="0">
                <a:solidFill>
                  <a:srgbClr val="00ABE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info@SINSO.io</a:t>
            </a:r>
            <a:endParaRPr lang="en-US" altLang="en-US" sz="1400" spc="28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图片 17" descr="logo白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370" y="2635885"/>
            <a:ext cx="2794000" cy="1161415"/>
          </a:xfrm>
          <a:prstGeom prst="rect">
            <a:avLst/>
          </a:prstGeom>
        </p:spPr>
      </p:pic>
      <p:pic>
        <p:nvPicPr>
          <p:cNvPr id="5" name="图片 4" descr="dicomnetwor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45" y="1268095"/>
            <a:ext cx="3006725" cy="102489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102,&quot;width&quot;:8279}"/>
</p:tagLst>
</file>

<file path=ppt/tags/tag2.xml><?xml version="1.0" encoding="utf-8"?>
<p:tagLst xmlns:p="http://schemas.openxmlformats.org/presentationml/2006/main">
  <p:tag name="KSO_WM_UNIT_PLACING_PICTURE_USER_VIEWPORT" val="{&quot;height&quot;:4330,&quot;width&quot;:5800}"/>
</p:tagLst>
</file>

<file path=ppt/theme/theme1.xml><?xml version="1.0" encoding="utf-8"?>
<a:theme xmlns:a="http://schemas.openxmlformats.org/drawingml/2006/main" name="基础">
  <a:themeElements>
    <a:clrScheme name="基础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Temp">
      <a:majorFont>
        <a:latin typeface="Abadi MT"/>
        <a:ea typeface="方正兰亭准黑_GBK"/>
        <a:cs typeface=""/>
      </a:majorFont>
      <a:minorFont>
        <a:latin typeface="Abadi MT"/>
        <a:ea typeface="方正兰亭准黑_GBK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0</TotalTime>
  <Words>2054</Words>
  <Application>WPS 演示</Application>
  <PresentationFormat>宽屏</PresentationFormat>
  <Paragraphs>154</Paragraphs>
  <Slides>9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宋体</vt:lpstr>
      <vt:lpstr>Wingdings</vt:lpstr>
      <vt:lpstr>Calibri</vt:lpstr>
      <vt:lpstr>Corbel</vt:lpstr>
      <vt:lpstr>微软雅黑</vt:lpstr>
      <vt:lpstr>黑体</vt:lpstr>
      <vt:lpstr>Bebas Neue</vt:lpstr>
      <vt:lpstr>Segoe Print</vt:lpstr>
      <vt:lpstr>Calibri</vt:lpstr>
      <vt:lpstr>Abadi MT</vt:lpstr>
      <vt:lpstr>Arial Unicode MS</vt:lpstr>
      <vt:lpstr>方正兰亭准黑_GBK</vt:lpstr>
      <vt:lpstr>基础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</dc:title>
  <dc:creator>春秋视觉</dc:creator>
  <cp:lastModifiedBy>Franklin</cp:lastModifiedBy>
  <cp:revision>189</cp:revision>
  <dcterms:created xsi:type="dcterms:W3CDTF">2015-08-17T09:34:00Z</dcterms:created>
  <dcterms:modified xsi:type="dcterms:W3CDTF">2021-10-23T02:19:24Z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KSOTemplateUUID">
    <vt:lpwstr>v1.0_mb_KWZZaOfSGEJMx6x/6YsT0Q==</vt:lpwstr>
  </property>
  <property fmtid="{D5CDD505-2E9C-101B-9397-08002B2CF9AE}" pid="4" name="ICV">
    <vt:lpwstr>F6A2B0D8E19248109EAFB8E3060A1569</vt:lpwstr>
  </property>
</Properties>
</file>